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9" r:id="rId21"/>
    <p:sldId id="275" r:id="rId22"/>
    <p:sldId id="276" r:id="rId23"/>
    <p:sldId id="277" r:id="rId24"/>
    <p:sldId id="278"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3B4E9F-0338-460E-9587-53A8DD69015B}" type="datetimeFigureOut">
              <a:rPr lang="en-US" smtClean="0"/>
              <a:t>1/17/2011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939E17-587E-4784-979A-F8D0276E1EC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A35ACE88-67B0-447F-9CAB-1AB639B11630}" type="slidenum">
              <a:rPr lang="en-US" sz="1200"/>
              <a:pPr algn="r"/>
              <a:t>4</a:t>
            </a:fld>
            <a:endParaRPr lang="en-US" sz="1200"/>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p:txBody>
          <a:bodyPr/>
          <a:lstStyle/>
          <a:p>
            <a:pPr marL="742950" lvl="1" indent="-285750"/>
            <a:r>
              <a:rPr lang="en-US"/>
              <a:t>$2000/per employee assessment of employers with 50 or more employees on employers that do not offer coverage and have at least one employee who receives a premium credit through a state Exchange. </a:t>
            </a:r>
          </a:p>
          <a:p>
            <a:endParaRPr lang="en-US"/>
          </a:p>
          <a:p>
            <a:pPr marL="742950" lvl="1" indent="-285750"/>
            <a:r>
              <a:rPr lang="en-US"/>
              <a:t>Similar assessment on employers with more than 50 employees that offer coverage but have at least one employee who receives a premium credit through a state Exchange </a:t>
            </a:r>
          </a:p>
          <a:p>
            <a:pPr marL="742950" lvl="1" indent="-285750"/>
            <a:endParaRPr lang="en-US"/>
          </a:p>
          <a:p>
            <a:pPr marL="742950" lvl="1" indent="-285750"/>
            <a:r>
              <a:rPr lang="en-US"/>
              <a:t>Employers offering coverage must offer choice of Exchange enrollment with subsidy to employees with incomes below 400% FPL, whose share of premium is &gt; 8% of income</a:t>
            </a:r>
          </a:p>
          <a:p>
            <a:pPr marL="742950" lvl="1" indent="-285750"/>
            <a:endParaRPr lang="en-US"/>
          </a:p>
          <a:p>
            <a:pPr marL="742950" lvl="1" indent="-285750"/>
            <a:r>
              <a:rPr lang="en-US"/>
              <a:t>Large employers (&gt;200 FT employees) offering coverage must automatically enroll employees into the employer’s lowest cost premium plan if the employee does not sign up for employer coverage or does not opt out of coverage.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B752B5CC-024D-4DB5-BEEF-0EC6935DC8D1}" type="slidenum">
              <a:rPr lang="en-US" sz="1200"/>
              <a:pPr algn="r"/>
              <a:t>5</a:t>
            </a:fld>
            <a:endParaRPr lang="en-US" sz="1200"/>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7FAE4491-02F3-44E3-8BC1-506854DCDAB8}" type="slidenum">
              <a:rPr lang="en-US" sz="1200"/>
              <a:pPr algn="r"/>
              <a:t>6</a:t>
            </a:fld>
            <a:endParaRPr lang="en-US" sz="1200"/>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p:txBody>
          <a:bodyPr/>
          <a:lstStyle/>
          <a:p>
            <a:r>
              <a:rPr lang="en-US" b="1"/>
              <a:t>ACTION: May need to work with HHS to get clearer definition of grandfathered plan and a better timing for when it would no longer apply.</a:t>
            </a:r>
            <a:r>
              <a:rPr lang="en-US"/>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0725BF25-971B-493F-AC91-5EA2FFE90F95}" type="slidenum">
              <a:rPr lang="en-US" sz="1200"/>
              <a:pPr algn="r"/>
              <a:t>10</a:t>
            </a:fld>
            <a:endParaRPr lang="en-US" sz="1200"/>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p:txBody>
          <a:bodyPr/>
          <a:lstStyle/>
          <a:p>
            <a:r>
              <a:rPr lang="en-US"/>
              <a:t>Effective in 6 months except for grandfathered plans.</a:t>
            </a:r>
          </a:p>
          <a:p>
            <a:r>
              <a:rPr lang="en-US"/>
              <a:t>“Grandfathered plans” is very broadly defined (see Sec 1251) and thus may exempt  a great many existing plans from these provisions until they change enough to be considered “new” plans</a:t>
            </a:r>
          </a:p>
          <a:p>
            <a:r>
              <a:rPr lang="en-US"/>
              <a:t>There is no time limit for when a plan has changed enough to be considered new, thus allowing for mandatory application of this provision</a:t>
            </a:r>
          </a:p>
          <a:p>
            <a:r>
              <a:rPr lang="en-US"/>
              <a:t>Could mean that this provision may not truly change coverage levels until the State Exchanges go into effect in 2014</a:t>
            </a:r>
            <a:endParaRPr lang="en-US" b="1"/>
          </a:p>
          <a:p>
            <a:r>
              <a:rPr lang="en-US" b="1"/>
              <a:t>ACTION: advocate for clarification on when a plan is “new” and for inclusion of these plans in the regulations based on the intent to provide these services to all insured</a:t>
            </a:r>
            <a:r>
              <a:rPr lang="en-US"/>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FD6AA833-07AC-4412-BC79-820F9B3F32C5}" type="slidenum">
              <a:rPr lang="en-US" sz="1200"/>
              <a:pPr algn="r"/>
              <a:t>11</a:t>
            </a:fld>
            <a:endParaRPr lang="en-US" sz="1200"/>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p:txBody>
          <a:bodyPr/>
          <a:lstStyle/>
          <a:p>
            <a:r>
              <a:rPr lang="en-US"/>
              <a:t>Effective in 6 months. Reconciliation Act expressly applied this provision to grandfathered plans</a:t>
            </a:r>
          </a:p>
          <a:p>
            <a:r>
              <a:rPr lang="en-US"/>
              <a:t>May offer an opportunity for coverage of / access to adult vaccines for persons 18-26</a:t>
            </a:r>
          </a:p>
          <a:p>
            <a:r>
              <a:rPr lang="en-US"/>
              <a:t>May be beneficial to Mening and HPV</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B7FA0213-D7BF-4E1C-AB49-2DE95B4C71AB}" type="slidenum">
              <a:rPr lang="en-US" sz="1200"/>
              <a:pPr algn="r"/>
              <a:t>12</a:t>
            </a:fld>
            <a:endParaRPr lang="en-US" sz="1200"/>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p:txBody>
          <a:bodyPr/>
          <a:lstStyle/>
          <a:p>
            <a:r>
              <a:rPr lang="en-US"/>
              <a:t>Language in this section does not specifically mention immunizations.</a:t>
            </a:r>
          </a:p>
          <a:p>
            <a:r>
              <a:rPr lang="en-US"/>
              <a:t>Given Subtitle A, Section 2713, vaccines should be covered in all health plans with no cost-sharing when this goes into effect</a:t>
            </a:r>
            <a:endParaRPr lang="en-US" b="1"/>
          </a:p>
          <a:p>
            <a:r>
              <a:rPr lang="en-US" b="1"/>
              <a:t>ACTION: plan to review and make comment on the essential benefits requirements as needed</a:t>
            </a:r>
          </a:p>
          <a:p>
            <a:r>
              <a:rPr lang="en-US" b="1"/>
              <a:t>ACTION: follow the results of the Dept. of Labor survey to see what the actual level of vaccine coverage is and at what level of cost-sharing</a:t>
            </a:r>
            <a:r>
              <a:rPr lang="en-US"/>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5B95C12F-F6B2-49A6-BDEC-DEF81ACE7B61}" type="slidenum">
              <a:rPr lang="en-US" sz="1200"/>
              <a:pPr algn="r"/>
              <a:t>13</a:t>
            </a:fld>
            <a:endParaRPr lang="en-US" sz="120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p:txBody>
          <a:bodyPr/>
          <a:lstStyle/>
          <a:p>
            <a:r>
              <a:rPr lang="en-US"/>
              <a:t>Through the Reconciliation bill (HR 4872) federal funding was equalized for the expansion.  States receive 100% a 100% federal match from 2014-2016; 95% in 2017; 94% in 2018; 93 in 2019 and 90% from 2020 onwards</a:t>
            </a:r>
          </a:p>
          <a:p>
            <a:r>
              <a:rPr lang="en-US"/>
              <a:t>This new provisions makes a considerable number of Americans eligible for Medicaid benefits by increasing not only the income but the gender and family position eligibility criteria.</a:t>
            </a:r>
            <a:endParaRPr lang="en-US" b="1"/>
          </a:p>
          <a:p>
            <a:r>
              <a:rPr lang="en-US" b="1"/>
              <a:t>ACTION: the last bullet would appear to offer an advocacy opportunity to get first dollar coverage for all eligibles included in the essential benefits package for Medicaid as Section 1302 states that the package must include preventive and wellness services, although the section does not specifically mention immunizations</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1F467709-164F-4BFC-B340-053A3B61916C}" type="slidenum">
              <a:rPr lang="en-US" sz="1200"/>
              <a:pPr algn="r"/>
              <a:t>14</a:t>
            </a:fld>
            <a:endParaRPr lang="en-US" sz="1200"/>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p:txBody>
          <a:bodyPr/>
          <a:lstStyle/>
          <a:p>
            <a:r>
              <a:rPr lang="en-US" b="1"/>
              <a:t>Primary care physicians are defined as family medicine, general internal medicine and pediatric medicine</a:t>
            </a:r>
            <a:r>
              <a:rPr lang="en-US"/>
              <a:t> </a:t>
            </a:r>
          </a:p>
          <a:p>
            <a:r>
              <a:rPr lang="en-US" b="1"/>
              <a:t>ACTION: During the regulation process see if Ob Gyns are included as primary care providers; may be that the provision follows the codes for the service and not the type of provider offering them</a:t>
            </a:r>
          </a:p>
          <a:p>
            <a:r>
              <a:rPr lang="en-US" b="1"/>
              <a:t>ACTION: Discuss importance with 3rd party advocates of maintaining these new reimbursement rates for Medicaid physicians beyond 2014</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5F0B2BF2-3555-4E5F-BCF3-D1927D096A12}" type="slidenum">
              <a:rPr lang="en-US" sz="1200"/>
              <a:pPr algn="r"/>
              <a:t>15</a:t>
            </a:fld>
            <a:endParaRPr lang="en-US" sz="1200"/>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p:txBody>
          <a:bodyPr/>
          <a:lstStyle/>
          <a:p>
            <a:r>
              <a:rPr lang="en-US" b="1"/>
              <a:t>Primary care physicians are defined as family medicine, general internal medicine and pediatric medicine</a:t>
            </a:r>
            <a:r>
              <a:rPr lang="en-US"/>
              <a:t> </a:t>
            </a:r>
          </a:p>
          <a:p>
            <a:r>
              <a:rPr lang="en-US" b="1"/>
              <a:t>ACTION: During the regulation process see if Ob Gyns are included as primary care providers; may be that the provision follows the codes for the service and not the type of provider offering them</a:t>
            </a:r>
          </a:p>
          <a:p>
            <a:r>
              <a:rPr lang="en-US" b="1"/>
              <a:t>ACTION: Discuss importance with 3rd party advocates of maintaining these new reimbursement rates for Medicaid physicians beyond 2014</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ACE809-2ECD-4465-A15B-130FE1CACB7C}" type="slidenum">
              <a:rPr lang="en-US"/>
              <a:pPr/>
              <a:t>17</a:t>
            </a:fld>
            <a:endParaRPr lang="en-US"/>
          </a:p>
        </p:txBody>
      </p:sp>
      <p:sp>
        <p:nvSpPr>
          <p:cNvPr id="181250" name="Rectangle 2"/>
          <p:cNvSpPr>
            <a:spLocks noRot="1" noChangeArrowheads="1" noTextEdit="1"/>
          </p:cNvSpPr>
          <p:nvPr>
            <p:ph type="sldImg"/>
          </p:nvPr>
        </p:nvSpPr>
        <p:spPr>
          <a:ln/>
        </p:spPr>
      </p:sp>
      <p:sp>
        <p:nvSpPr>
          <p:cNvPr id="181251" name="Rectangle 3"/>
          <p:cNvSpPr>
            <a:spLocks noGrp="1" noChangeArrowheads="1"/>
          </p:cNvSpPr>
          <p:nvPr>
            <p:ph type="body" idx="1"/>
          </p:nvPr>
        </p:nvSpPr>
        <p:spPr/>
        <p:txBody>
          <a:bodyPr/>
          <a:lstStyle/>
          <a:p>
            <a:r>
              <a:rPr lang="en-US" sz="1000" dirty="0"/>
              <a:t>In late February of 2007, the American Medical Association (AMA) and the American Academy of Pediatrics (AAP) came together with experts, advocates and stakeholders in the immunization and vaccine communities to host the first “National Immunization Congress”. The Congress brought together the national stakeholders in adult and adolescent immunization with national stakeholders in pediatric immunization to discuss common themes and issues in immunization. </a:t>
            </a:r>
          </a:p>
          <a:p>
            <a:r>
              <a:rPr lang="en-US" sz="1000" dirty="0"/>
              <a:t>For the first Congress, the AAP and AMA identified leaders who had an interest in both adult and pediatric immunization to encourage participation from all participants.  Facilitation of dialogue, exchange of ideas, and honest examination of concerns were of paramount importance in this forum. Formally, the goals of the congress were to: </a:t>
            </a:r>
          </a:p>
          <a:p>
            <a:r>
              <a:rPr lang="en-US" sz="1000" dirty="0"/>
              <a:t>The Immunization Congress was really the first attempt to try to address financing, access and infrastructure barriers to more fully and appropriately immunize adolescents and adults against vaccine preventable disease.  Given the potential to save lives and health care costs, addressing identified barriers to adolescent and adult immunizations with smart strategies and rigorous tactics was the next step that the immunization community takes. </a:t>
            </a:r>
          </a:p>
          <a:p>
            <a:r>
              <a:rPr lang="en-US" sz="1000" dirty="0"/>
              <a:t>The diverse group of Congress participants brought not only academic expertise but also a broad spectrum of strategies and resources to improve immunization access for everyone.  The Congress spurred at least five studies on the disparities and challenges associated with the purchase, administration and reimbursement of vaccines. Progress has also been made working with vaccine manufacturers to improve payment terms and to better defining CPT codes for vaccine administration.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96F28C-14AA-4253-8546-899B5E4B8CB8}" type="slidenum">
              <a:rPr lang="en-US"/>
              <a:pPr/>
              <a:t>18</a:t>
            </a:fld>
            <a:endParaRPr lang="en-US"/>
          </a:p>
        </p:txBody>
      </p:sp>
      <p:sp>
        <p:nvSpPr>
          <p:cNvPr id="186370" name="Rectangle 2"/>
          <p:cNvSpPr>
            <a:spLocks noRo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396DF-B4BA-4BF7-9FBC-AD3EC0D7800F}" type="slidenum">
              <a:rPr lang="en-US"/>
              <a:pPr/>
              <a:t>19</a:t>
            </a:fld>
            <a:endParaRPr lang="en-US"/>
          </a:p>
        </p:txBody>
      </p:sp>
      <p:sp>
        <p:nvSpPr>
          <p:cNvPr id="188418" name="Rectangle 2"/>
          <p:cNvSpPr>
            <a:spLocks noRo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A408CC-0481-4931-A275-316904956669}" type="datetimeFigureOut">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408CC-0481-4931-A275-316904956669}" type="datetimeFigureOut">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408CC-0481-4931-A275-316904956669}" type="datetimeFigureOut">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A408CC-0481-4931-A275-316904956669}" type="datetimeFigureOut">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A408CC-0481-4931-A275-316904956669}" type="datetimeFigureOut">
              <a:rPr lang="en-US" smtClean="0"/>
              <a:t>1/17/2011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A408CC-0481-4931-A275-316904956669}" type="datetimeFigureOut">
              <a:rPr lang="en-US" smtClean="0"/>
              <a:t>1/17/2011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408CC-0481-4931-A275-316904956669}" type="datetimeFigureOut">
              <a:rPr lang="en-US" smtClean="0"/>
              <a:t>1/17/2011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408CC-0481-4931-A275-316904956669}" type="datetimeFigureOut">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408CC-0481-4931-A275-316904956669}" type="datetimeFigureOut">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408CC-0481-4931-A275-316904956669}" type="datetimeFigureOut">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408CC-0481-4931-A275-316904956669}" type="datetimeFigureOut">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73167-0227-4118-853B-21091D2301C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408CC-0481-4931-A275-316904956669}" type="datetimeFigureOut">
              <a:rPr lang="en-US" smtClean="0"/>
              <a:t>1/17/2011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A73167-0227-4118-853B-21091D2301C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752600"/>
            <a:ext cx="7772400" cy="1470025"/>
          </a:xfrm>
        </p:spPr>
        <p:txBody>
          <a:bodyPr>
            <a:normAutofit fontScale="90000"/>
          </a:bodyPr>
          <a:lstStyle/>
          <a:p>
            <a:r>
              <a:rPr lang="en-US" dirty="0" smtClean="0"/>
              <a:t>Unintended Consequences: ACIP and Vaccine Recommendations in the Healthcare Reform Era</a:t>
            </a:r>
            <a:endParaRPr lang="en-US" dirty="0"/>
          </a:p>
        </p:txBody>
      </p:sp>
      <p:sp>
        <p:nvSpPr>
          <p:cNvPr id="3" name="Subtitle 2"/>
          <p:cNvSpPr>
            <a:spLocks noGrp="1"/>
          </p:cNvSpPr>
          <p:nvPr>
            <p:ph type="subTitle" idx="1"/>
          </p:nvPr>
        </p:nvSpPr>
        <p:spPr/>
        <p:txBody>
          <a:bodyPr>
            <a:normAutofit fontScale="85000" lnSpcReduction="10000"/>
          </a:bodyPr>
          <a:lstStyle/>
          <a:p>
            <a:r>
              <a:rPr lang="en-US" dirty="0" smtClean="0"/>
              <a:t>Litjen (L.J) Tan, MS, PhD</a:t>
            </a:r>
          </a:p>
          <a:p>
            <a:r>
              <a:rPr lang="en-US" dirty="0" smtClean="0"/>
              <a:t>Director, Medicine and Public Health, American Medical Association</a:t>
            </a:r>
          </a:p>
          <a:p>
            <a:r>
              <a:rPr lang="en-US" dirty="0" smtClean="0"/>
              <a:t>Co-Chair, National Influenza Vaccine Summit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pPr eaLnBrk="1" hangingPunct="1">
              <a:defRPr/>
            </a:pPr>
            <a:r>
              <a:rPr lang="en-US" smtClean="0"/>
              <a:t>Disclaimer…</a:t>
            </a:r>
          </a:p>
        </p:txBody>
      </p:sp>
      <p:sp>
        <p:nvSpPr>
          <p:cNvPr id="48131" name="Rectangle 3"/>
          <p:cNvSpPr>
            <a:spLocks noGrp="1" noChangeArrowheads="1"/>
          </p:cNvSpPr>
          <p:nvPr>
            <p:ph type="body" idx="1"/>
          </p:nvPr>
        </p:nvSpPr>
        <p:spPr/>
        <p:txBody>
          <a:bodyPr/>
          <a:lstStyle/>
          <a:p>
            <a:pPr eaLnBrk="1" hangingPunct="1">
              <a:buFont typeface="Wingdings" pitchFamily="2" charset="2"/>
              <a:buNone/>
              <a:defRPr/>
            </a:pPr>
            <a:r>
              <a:rPr lang="en-US" smtClean="0"/>
              <a:t>The opinions expressed in this presentation are solely those of the presenter and do not necessarily represent the official position of the American Medical Association or the National Influenza Vaccine Summit.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endParaRPr lang="en-US" smtClean="0"/>
          </a:p>
        </p:txBody>
      </p:sp>
      <p:sp>
        <p:nvSpPr>
          <p:cNvPr id="124931" name="Rectangle 3"/>
          <p:cNvSpPr>
            <a:spLocks noGrp="1" noChangeArrowheads="1"/>
          </p:cNvSpPr>
          <p:nvPr>
            <p:ph type="body" idx="1"/>
          </p:nvPr>
        </p:nvSpPr>
        <p:spPr/>
        <p:txBody>
          <a:bodyPr/>
          <a:lstStyle/>
          <a:p>
            <a:pPr>
              <a:buFontTx/>
              <a:buNone/>
            </a:pPr>
            <a:endParaRPr lang="en-US" sz="3600" dirty="0" smtClean="0"/>
          </a:p>
          <a:p>
            <a:pPr algn="ctr">
              <a:buFontTx/>
              <a:buNone/>
            </a:pPr>
            <a:r>
              <a:rPr lang="en-US" sz="4400" dirty="0" smtClean="0"/>
              <a:t>The Patient Protection and Affordable Care Act (PPACA) – its impact on immunizations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Rot="1" noChangeArrowheads="1"/>
          </p:cNvSpPr>
          <p:nvPr>
            <p:ph type="title" idx="4294967295"/>
          </p:nvPr>
        </p:nvSpPr>
        <p:spPr/>
        <p:txBody>
          <a:bodyPr anchor="ctr">
            <a:normAutofit/>
          </a:bodyPr>
          <a:lstStyle/>
          <a:p>
            <a:pPr eaLnBrk="1" hangingPunct="1"/>
            <a:r>
              <a:rPr lang="en-US" sz="4000" dirty="0" smtClean="0">
                <a:effectLst>
                  <a:outerShdw blurRad="38100" dist="38100" dir="2700000" algn="tl">
                    <a:srgbClr val="C0C0C0"/>
                  </a:outerShdw>
                </a:effectLst>
              </a:rPr>
              <a:t>Individual Coverage Required… </a:t>
            </a:r>
          </a:p>
        </p:txBody>
      </p:sp>
      <p:sp>
        <p:nvSpPr>
          <p:cNvPr id="265219" name="Rectangle 3"/>
          <p:cNvSpPr>
            <a:spLocks noGrp="1" noChangeArrowheads="1"/>
          </p:cNvSpPr>
          <p:nvPr>
            <p:ph type="body" idx="4294967295"/>
          </p:nvPr>
        </p:nvSpPr>
        <p:spPr>
          <a:xfrm>
            <a:off x="685800" y="1371600"/>
            <a:ext cx="8001000" cy="4724400"/>
          </a:xfrm>
        </p:spPr>
        <p:txBody>
          <a:bodyPr>
            <a:normAutofit lnSpcReduction="10000"/>
          </a:bodyPr>
          <a:lstStyle/>
          <a:p>
            <a:pPr eaLnBrk="1" hangingPunct="1"/>
            <a:r>
              <a:rPr lang="en-US" sz="2800" dirty="0" smtClean="0">
                <a:effectLst>
                  <a:outerShdw blurRad="38100" dist="38100" dir="2700000" algn="tl">
                    <a:srgbClr val="C0C0C0"/>
                  </a:outerShdw>
                </a:effectLst>
              </a:rPr>
              <a:t>Effective January 2014, most Americans required to have coverage or pay a fee</a:t>
            </a:r>
          </a:p>
          <a:p>
            <a:pPr lvl="1" eaLnBrk="1" hangingPunct="1"/>
            <a:r>
              <a:rPr lang="en-US" sz="2200" dirty="0" smtClean="0">
                <a:effectLst>
                  <a:outerShdw blurRad="38100" dist="38100" dir="2700000" algn="tl">
                    <a:srgbClr val="C0C0C0"/>
                  </a:outerShdw>
                </a:effectLst>
              </a:rPr>
              <a:t>Fee is greater of $695 per person ($2085/family) or 2.5% of household income</a:t>
            </a:r>
          </a:p>
          <a:p>
            <a:pPr lvl="1" eaLnBrk="1" hangingPunct="1"/>
            <a:r>
              <a:rPr lang="en-US" sz="2200" dirty="0" smtClean="0">
                <a:effectLst>
                  <a:outerShdw blurRad="38100" dist="38100" dir="2700000" algn="tl">
                    <a:srgbClr val="C0C0C0"/>
                  </a:outerShdw>
                </a:effectLst>
              </a:rPr>
              <a:t>Some exceptions, </a:t>
            </a:r>
            <a:r>
              <a:rPr lang="en-US" sz="2200" dirty="0" err="1" smtClean="0">
                <a:effectLst>
                  <a:outerShdw blurRad="38100" dist="38100" dir="2700000" algn="tl">
                    <a:srgbClr val="C0C0C0"/>
                  </a:outerShdw>
                </a:effectLst>
              </a:rPr>
              <a:t>eg</a:t>
            </a:r>
            <a:r>
              <a:rPr lang="en-US" sz="2200" dirty="0" smtClean="0">
                <a:effectLst>
                  <a:outerShdw blurRad="38100" dist="38100" dir="2700000" algn="tl">
                    <a:srgbClr val="C0C0C0"/>
                  </a:outerShdw>
                </a:effectLst>
              </a:rPr>
              <a:t> for financial hardships, religious objections, persons for whom the lowest cost health plan exceeds 8% of income</a:t>
            </a:r>
          </a:p>
          <a:p>
            <a:pPr eaLnBrk="1" hangingPunct="1"/>
            <a:r>
              <a:rPr lang="en-US" sz="2800" dirty="0" smtClean="0">
                <a:effectLst>
                  <a:outerShdw blurRad="38100" dist="38100" dir="2700000" algn="tl">
                    <a:srgbClr val="C0C0C0"/>
                  </a:outerShdw>
                </a:effectLst>
              </a:rPr>
              <a:t>Advance refundable tax credits and cost sharing assistance available up to 400% of federal poverty level (FPL).</a:t>
            </a:r>
          </a:p>
          <a:p>
            <a:pPr eaLnBrk="1" hangingPunct="1"/>
            <a:r>
              <a:rPr lang="en-US" sz="2800" dirty="0" smtClean="0">
                <a:effectLst>
                  <a:outerShdw blurRad="38100" dist="38100" dir="2700000" algn="tl">
                    <a:srgbClr val="C0C0C0"/>
                  </a:outerShdw>
                </a:effectLst>
              </a:rPr>
              <a:t>Employers not mandated to provide coverage but there are penalties for not doing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rrowheads="1"/>
          </p:cNvSpPr>
          <p:nvPr>
            <p:ph type="title" idx="4294967295"/>
          </p:nvPr>
        </p:nvSpPr>
        <p:spPr>
          <a:xfrm>
            <a:off x="1219200" y="152400"/>
            <a:ext cx="7315200" cy="1143000"/>
          </a:xfrm>
        </p:spPr>
        <p:txBody>
          <a:bodyPr anchor="ctr">
            <a:noAutofit/>
          </a:bodyPr>
          <a:lstStyle/>
          <a:p>
            <a:pPr eaLnBrk="1" hangingPunct="1"/>
            <a:r>
              <a:rPr lang="en-US" sz="4000" dirty="0" smtClean="0">
                <a:effectLst>
                  <a:outerShdw blurRad="38100" dist="38100" dir="2700000" algn="tl">
                    <a:srgbClr val="C0C0C0"/>
                  </a:outerShdw>
                </a:effectLst>
              </a:rPr>
              <a:t>Changes in Private Insurance (pre-2014) </a:t>
            </a:r>
          </a:p>
        </p:txBody>
      </p:sp>
      <p:graphicFrame>
        <p:nvGraphicFramePr>
          <p:cNvPr id="75821" name="Group 45"/>
          <p:cNvGraphicFramePr>
            <a:graphicFrameLocks noGrp="1"/>
          </p:cNvGraphicFramePr>
          <p:nvPr/>
        </p:nvGraphicFramePr>
        <p:xfrm>
          <a:off x="609600" y="1371600"/>
          <a:ext cx="8305800" cy="5087875"/>
        </p:xfrm>
        <a:graphic>
          <a:graphicData uri="http://schemas.openxmlformats.org/drawingml/2006/table">
            <a:tbl>
              <a:tblPr/>
              <a:tblGrid>
                <a:gridCol w="2896576"/>
                <a:gridCol w="5409224"/>
              </a:tblGrid>
              <a:tr h="461963">
                <a:tc gridSpan="2">
                  <a:txBody>
                    <a:bodyPr/>
                    <a:lstStyle/>
                    <a:p>
                      <a:pPr marL="0" marR="0" lvl="0" indent="0" algn="ctr" defTabSz="914400" rtl="0" eaLnBrk="1" fontAlgn="base" latinLnBrk="0" hangingPunct="1">
                        <a:lnSpc>
                          <a:spcPct val="100000"/>
                        </a:lnSpc>
                        <a:spcBef>
                          <a:spcPct val="30000"/>
                        </a:spcBef>
                        <a:spcAft>
                          <a:spcPct val="0"/>
                        </a:spcAft>
                        <a:buClr>
                          <a:srgbClr val="B2B2B2"/>
                        </a:buClr>
                        <a:buSzTx/>
                        <a:buFontTx/>
                        <a:buNone/>
                        <a:tabLst/>
                      </a:pPr>
                      <a:r>
                        <a:rPr kumimoji="0" lang="en-US" sz="2400" b="1" i="0" u="none" strike="noStrike" cap="none" normalizeH="0" baseline="0" dirty="0" smtClean="0">
                          <a:ln>
                            <a:noFill/>
                          </a:ln>
                          <a:solidFill>
                            <a:schemeClr val="tx1"/>
                          </a:solidFill>
                          <a:effectLst/>
                          <a:latin typeface="Arial" charset="0"/>
                        </a:rPr>
                        <a:t>PRIVATE INSURANCE REFORMS  (Pre-2014) </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4FAB4"/>
                    </a:solidFill>
                  </a:tcPr>
                </a:tc>
                <a:tc hMerge="1">
                  <a:txBody>
                    <a:bodyPr/>
                    <a:lstStyle/>
                    <a:p>
                      <a:endParaRPr lang="en-US"/>
                    </a:p>
                  </a:txBody>
                  <a:tcPr/>
                </a:tc>
              </a:tr>
              <a:tr h="249238">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DEPENDENT COVERAGE*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To age 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6588">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PREVENTIVE BENEFITS</a:t>
                      </a:r>
                    </a:p>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EFFECTIVE: </a:t>
                      </a:r>
                    </a:p>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1</a:t>
                      </a:r>
                      <a:r>
                        <a:rPr kumimoji="0" lang="en-US" sz="1200" b="1" i="0" u="none" strike="noStrike" cap="none" normalizeH="0" baseline="30000" smtClean="0">
                          <a:ln>
                            <a:noFill/>
                          </a:ln>
                          <a:solidFill>
                            <a:schemeClr val="tx1"/>
                          </a:solidFill>
                          <a:effectLst/>
                          <a:latin typeface="Arial" charset="0"/>
                        </a:rPr>
                        <a:t>st</a:t>
                      </a:r>
                      <a:r>
                        <a:rPr kumimoji="0" lang="en-US" sz="1200" b="1" i="0" u="none" strike="noStrike" cap="none" normalizeH="0" baseline="0" smtClean="0">
                          <a:ln>
                            <a:noFill/>
                          </a:ln>
                          <a:solidFill>
                            <a:schemeClr val="tx1"/>
                          </a:solidFill>
                          <a:effectLst/>
                          <a:latin typeface="Arial" charset="0"/>
                        </a:rPr>
                        <a:t> Plan Year after 09/10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rgbClr val="FF0000"/>
                          </a:solidFill>
                          <a:effectLst/>
                          <a:latin typeface="Arial" charset="0"/>
                        </a:rPr>
                        <a:t>Preventive benefits with no cost-sharing:</a:t>
                      </a:r>
                      <a:r>
                        <a:rPr kumimoji="0" lang="en-US" sz="1200" b="1" i="0" u="none" strike="noStrike" cap="none" normalizeH="0" baseline="0" smtClean="0">
                          <a:ln>
                            <a:noFill/>
                          </a:ln>
                          <a:solidFill>
                            <a:schemeClr val="tx1"/>
                          </a:solidFill>
                          <a:effectLst/>
                          <a:latin typeface="Arial" charset="0"/>
                        </a:rPr>
                        <a:t> </a:t>
                      </a:r>
                      <a:r>
                        <a:rPr kumimoji="0" lang="en-US" sz="1200" b="0" i="0" u="none" strike="noStrike" cap="none" normalizeH="0" baseline="0" smtClean="0">
                          <a:ln>
                            <a:noFill/>
                          </a:ln>
                          <a:solidFill>
                            <a:schemeClr val="tx1"/>
                          </a:solidFill>
                          <a:effectLst/>
                          <a:latin typeface="Arial" charset="0"/>
                        </a:rPr>
                        <a:t>A or B (USPSTF).</a:t>
                      </a:r>
                    </a:p>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1" i="0" u="none" strike="noStrike" cap="none" normalizeH="0" baseline="0" smtClean="0">
                          <a:ln>
                            <a:noFill/>
                          </a:ln>
                          <a:solidFill>
                            <a:srgbClr val="FF0000"/>
                          </a:solidFill>
                          <a:effectLst/>
                          <a:latin typeface="Arial" charset="0"/>
                        </a:rPr>
                        <a:t>ACIP- recommended immunizations, </a:t>
                      </a:r>
                    </a:p>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Preventive care for children &amp; additional care/screenings for women recommended by HRSA.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9088">
                <a:tc>
                  <a:txBody>
                    <a:bodyPr/>
                    <a:lstStyle/>
                    <a:p>
                      <a:pPr marL="0" marR="0" lvl="1"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dirty="0" smtClean="0">
                          <a:ln>
                            <a:noFill/>
                          </a:ln>
                          <a:solidFill>
                            <a:schemeClr val="tx1"/>
                          </a:solidFill>
                          <a:effectLst/>
                          <a:latin typeface="Arial" charset="0"/>
                        </a:rPr>
                        <a:t>PRE-EXISTING CONDTIONS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1" i="0" u="none" strike="noStrike" cap="none" normalizeH="0" baseline="0" smtClean="0">
                          <a:ln>
                            <a:noFill/>
                          </a:ln>
                          <a:solidFill>
                            <a:srgbClr val="FF0000"/>
                          </a:solidFill>
                          <a:effectLst/>
                          <a:latin typeface="Arial" charset="0"/>
                        </a:rPr>
                        <a:t>No pre-existing condition exclusions for children &lt;19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6588">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2"/>
                          </a:solidFill>
                          <a:effectLst/>
                          <a:latin typeface="Arial" charset="0"/>
                        </a:rPr>
                        <a:t>TAX CREDITS,HIGH RISK POOLS, REINSURANCE FOR OLDER WORKERS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Small employer tax credit (&lt;25 employees moderate average annual wage; pre-existing condition plan: individuals with pre-existing conditions and uninsured for 6 months or longer; reinsurance for retiree plans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PATIENT PROTECTIONS AND APPEALS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Direct access to pediatrician and ob-gyn; internal and external appeals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0825">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RECISSIONS*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Barred except in cases of intentional fraud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LIFETIME CAPS*</a:t>
                      </a:r>
                    </a:p>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ANNUAL LIMITS </a:t>
                      </a:r>
                    </a:p>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WAITING PERIODS*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Lifetime caps barred </a:t>
                      </a:r>
                    </a:p>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Annual limits regulated</a:t>
                      </a:r>
                    </a:p>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Waiting periods regulated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0825">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PREMIUMS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Rate reviews for unreasonable rate increases, beginning 2010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7038">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MEDICAL LOSS RATIO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Medical loss ratio reporting, rebates in 2011 for group plans not meeting 85% MLR &amp; individual plans not meeting 80% MLR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0825">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CONSUMER WEBSITE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Consumer website and information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gridSpan="2">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endParaRPr kumimoji="0" lang="en-US" sz="9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rrowheads="1"/>
          </p:cNvSpPr>
          <p:nvPr>
            <p:ph type="title" idx="4294967295"/>
          </p:nvPr>
        </p:nvSpPr>
        <p:spPr>
          <a:xfrm>
            <a:off x="990600" y="152400"/>
            <a:ext cx="7315200" cy="1143000"/>
          </a:xfrm>
        </p:spPr>
        <p:txBody>
          <a:bodyPr anchor="ctr">
            <a:noAutofit/>
          </a:bodyPr>
          <a:lstStyle/>
          <a:p>
            <a:pPr eaLnBrk="1" hangingPunct="1"/>
            <a:r>
              <a:rPr lang="en-US" sz="4000" dirty="0" smtClean="0">
                <a:effectLst>
                  <a:outerShdw blurRad="38100" dist="38100" dir="2700000" algn="tl">
                    <a:srgbClr val="C0C0C0"/>
                  </a:outerShdw>
                </a:effectLst>
              </a:rPr>
              <a:t>Changes in Private Insurance (2014) </a:t>
            </a:r>
          </a:p>
        </p:txBody>
      </p:sp>
      <p:graphicFrame>
        <p:nvGraphicFramePr>
          <p:cNvPr id="126021" name="Group 69"/>
          <p:cNvGraphicFramePr>
            <a:graphicFrameLocks noGrp="1"/>
          </p:cNvGraphicFramePr>
          <p:nvPr/>
        </p:nvGraphicFramePr>
        <p:xfrm>
          <a:off x="457200" y="1447801"/>
          <a:ext cx="8534400" cy="5257799"/>
        </p:xfrm>
        <a:graphic>
          <a:graphicData uri="http://schemas.openxmlformats.org/drawingml/2006/table">
            <a:tbl>
              <a:tblPr/>
              <a:tblGrid>
                <a:gridCol w="2133600"/>
                <a:gridCol w="6400800"/>
              </a:tblGrid>
              <a:tr h="708001">
                <a:tc gridSpan="2">
                  <a:txBody>
                    <a:bodyPr/>
                    <a:lstStyle/>
                    <a:p>
                      <a:pPr marL="0" marR="0" lvl="0" indent="0" algn="ctr" defTabSz="914400" rtl="0" eaLnBrk="1" fontAlgn="base" latinLnBrk="0" hangingPunct="1">
                        <a:lnSpc>
                          <a:spcPct val="100000"/>
                        </a:lnSpc>
                        <a:spcBef>
                          <a:spcPct val="30000"/>
                        </a:spcBef>
                        <a:spcAft>
                          <a:spcPct val="0"/>
                        </a:spcAft>
                        <a:buClr>
                          <a:srgbClr val="B2B2B2"/>
                        </a:buClr>
                        <a:buSzTx/>
                        <a:buFontTx/>
                        <a:buNone/>
                        <a:tabLst/>
                      </a:pPr>
                      <a:r>
                        <a:rPr kumimoji="0" lang="en-US" sz="2400" b="1" i="0" u="none" strike="noStrike" cap="none" normalizeH="0" baseline="0" dirty="0" smtClean="0">
                          <a:ln>
                            <a:noFill/>
                          </a:ln>
                          <a:solidFill>
                            <a:schemeClr val="tx1"/>
                          </a:solidFill>
                          <a:effectLst/>
                          <a:latin typeface="Arial" charset="0"/>
                        </a:rPr>
                        <a:t>INSURANCE REFORMS  (2014) </a:t>
                      </a:r>
                    </a:p>
                    <a:p>
                      <a:pPr marL="0" marR="0" lvl="0" indent="0" algn="ctr" defTabSz="914400" rtl="0" eaLnBrk="1" fontAlgn="base" latinLnBrk="0" hangingPunct="1">
                        <a:lnSpc>
                          <a:spcPct val="100000"/>
                        </a:lnSpc>
                        <a:spcBef>
                          <a:spcPct val="30000"/>
                        </a:spcBef>
                        <a:spcAft>
                          <a:spcPct val="0"/>
                        </a:spcAft>
                        <a:buClr>
                          <a:srgbClr val="B2B2B2"/>
                        </a:buClr>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4FAB4"/>
                    </a:solidFill>
                  </a:tcPr>
                </a:tc>
                <a:tc hMerge="1">
                  <a:txBody>
                    <a:bodyPr/>
                    <a:lstStyle/>
                    <a:p>
                      <a:endParaRPr lang="en-US"/>
                    </a:p>
                  </a:txBody>
                  <a:tcPr/>
                </a:tc>
              </a:tr>
              <a:tr h="588286">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1" i="0" u="none" strike="noStrike" cap="none" normalizeH="0" baseline="0" smtClean="0">
                          <a:ln>
                            <a:noFill/>
                          </a:ln>
                          <a:solidFill>
                            <a:schemeClr val="tx1"/>
                          </a:solidFill>
                          <a:effectLst/>
                          <a:latin typeface="Arial" charset="0"/>
                        </a:rPr>
                        <a:t>Qualified plans sold in state exchanges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200" b="0" i="0" u="none" strike="noStrike" cap="none" normalizeH="0" baseline="0" smtClean="0">
                          <a:ln>
                            <a:noFill/>
                          </a:ln>
                          <a:solidFill>
                            <a:schemeClr val="tx1"/>
                          </a:solidFill>
                          <a:effectLst/>
                          <a:latin typeface="Arial" charset="0"/>
                        </a:rPr>
                        <a:t>Available to individual and small group markets (100 or fewer FT employees, state option to set at 50 or fewer until 2016)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58477">
                <a:tc rowSpan="3">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400" b="1" i="0" u="none" strike="noStrike" cap="none" normalizeH="0" baseline="0" dirty="0" smtClean="0">
                          <a:ln>
                            <a:noFill/>
                          </a:ln>
                          <a:solidFill>
                            <a:schemeClr val="tx1"/>
                          </a:solidFill>
                          <a:effectLst/>
                          <a:latin typeface="Arial" charset="0"/>
                        </a:rPr>
                        <a:t>Insurance reforms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Essential benefits (individuals and small group plans)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Consumer protections </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Waiting periods limited to 90 days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No prior approvals or higher out of network cost sharing for emergency care</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Prohibition against health status discrimination No denial based on pre-existing conditions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Coverage for approved clinical trials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No lifetime or annual limits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6429">
                <a:tc vMerge="1">
                  <a:txBody>
                    <a:bodyPr/>
                    <a:lstStyle/>
                    <a:p>
                      <a:endParaRPr lang="en-US"/>
                    </a:p>
                  </a:txBody>
                  <a:tcPr/>
                </a:tc>
                <a:tc>
                  <a:txBody>
                    <a:bodyPr/>
                    <a:lstStyle/>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Limits on annual cost sharing exposure</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Caps on annual out-of-pocket spending </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Prohibits discrimination against providers, individuals, employers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Rescissions barred</a:t>
                      </a:r>
                      <a:endParaRPr kumimoji="0" lang="en-US" sz="1400" b="1" i="0" u="none" strike="noStrike" cap="none" normalizeH="0" baseline="0" smtClean="0">
                        <a:ln>
                          <a:noFill/>
                        </a:ln>
                        <a:solidFill>
                          <a:srgbClr val="FF0000"/>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6429">
                <a:tc vMerge="1">
                  <a:txBody>
                    <a:bodyPr/>
                    <a:lstStyle/>
                    <a:p>
                      <a:endParaRPr lang="en-US"/>
                    </a:p>
                  </a:txBody>
                  <a:tcPr/>
                </a:tc>
                <a:tc>
                  <a:txBody>
                    <a:bodyPr/>
                    <a:lstStyle/>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Rules on premium rating/pricing: Prohibits gender discrimination</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Accounting for the cost of insurance</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Non-discrimination in favor of highly compensated employees</a:t>
                      </a:r>
                    </a:p>
                    <a:p>
                      <a:pPr marL="282575" marR="0" lvl="0" indent="-233363" algn="l" defTabSz="914400" rtl="0" eaLnBrk="1" fontAlgn="base" latinLnBrk="0" hangingPunct="1">
                        <a:lnSpc>
                          <a:spcPct val="80000"/>
                        </a:lnSpc>
                        <a:spcBef>
                          <a:spcPct val="0"/>
                        </a:spcBef>
                        <a:spcAft>
                          <a:spcPct val="0"/>
                        </a:spcAft>
                        <a:buClr>
                          <a:srgbClr val="B2B2B2"/>
                        </a:buClr>
                        <a:buSzTx/>
                        <a:buFontTx/>
                        <a:buAutoNum type="arabicPeriod"/>
                        <a:tabLst/>
                      </a:pPr>
                      <a:r>
                        <a:rPr kumimoji="0" lang="en-US" sz="1400" b="0" i="0" u="none" strike="noStrike" cap="none" normalizeH="0" baseline="0" smtClean="0">
                          <a:ln>
                            <a:noFill/>
                          </a:ln>
                          <a:solidFill>
                            <a:schemeClr val="tx1"/>
                          </a:solidFill>
                          <a:effectLst/>
                          <a:latin typeface="Arial" charset="0"/>
                        </a:rPr>
                        <a:t>Review of premium increases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3200">
                <a:tc gridSpan="2">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246977">
                <a:tc gridSpan="2">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endParaRPr kumimoji="0" lang="en-US" sz="9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Autofit/>
          </a:bodyPr>
          <a:lstStyle/>
          <a:p>
            <a:r>
              <a:rPr lang="en-US" sz="4000" dirty="0" smtClean="0"/>
              <a:t>Self-Insured Group Health Benefit Plans (ERISA plans)</a:t>
            </a:r>
          </a:p>
        </p:txBody>
      </p:sp>
      <p:sp>
        <p:nvSpPr>
          <p:cNvPr id="128003" name="Rectangle 3"/>
          <p:cNvSpPr>
            <a:spLocks noGrp="1" noChangeArrowheads="1"/>
          </p:cNvSpPr>
          <p:nvPr>
            <p:ph type="body" idx="1"/>
          </p:nvPr>
        </p:nvSpPr>
        <p:spPr/>
        <p:txBody>
          <a:bodyPr/>
          <a:lstStyle/>
          <a:p>
            <a:r>
              <a:rPr lang="en-US" dirty="0" smtClean="0"/>
              <a:t>Continue to operate outside of insured market</a:t>
            </a:r>
          </a:p>
          <a:p>
            <a:r>
              <a:rPr lang="en-US" dirty="0" smtClean="0"/>
              <a:t>Self-insured plans not subject to essential benefits requirements BUT subject to preventive services coverage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143000" y="381000"/>
            <a:ext cx="7315200" cy="609600"/>
          </a:xfrm>
        </p:spPr>
        <p:txBody>
          <a:bodyPr>
            <a:noAutofit/>
          </a:bodyPr>
          <a:lstStyle/>
          <a:p>
            <a:r>
              <a:rPr lang="en-US" sz="4000" dirty="0" smtClean="0"/>
              <a:t>Clinical Preventive Services</a:t>
            </a:r>
          </a:p>
        </p:txBody>
      </p:sp>
      <p:sp>
        <p:nvSpPr>
          <p:cNvPr id="130051" name="Rectangle 3"/>
          <p:cNvSpPr>
            <a:spLocks noGrp="1" noChangeArrowheads="1"/>
          </p:cNvSpPr>
          <p:nvPr>
            <p:ph type="body" idx="1"/>
          </p:nvPr>
        </p:nvSpPr>
        <p:spPr>
          <a:xfrm>
            <a:off x="457200" y="1371600"/>
            <a:ext cx="8458200" cy="5486400"/>
          </a:xfrm>
        </p:spPr>
        <p:txBody>
          <a:bodyPr>
            <a:normAutofit/>
          </a:bodyPr>
          <a:lstStyle/>
          <a:p>
            <a:r>
              <a:rPr lang="en-US" dirty="0" smtClean="0"/>
              <a:t>Insurers must cover, without cost-sharing, “evidence-based items or services” rated A/B by the USPSTF, ACIP recommended immunizations, HRSA-recommended preventive care for infants, children, adolescents and women</a:t>
            </a:r>
          </a:p>
          <a:p>
            <a:r>
              <a:rPr lang="en-US" dirty="0" smtClean="0"/>
              <a:t>Newly eligible Medicaid beneficiaries covered for “preventive services” under benchmark plans</a:t>
            </a:r>
          </a:p>
          <a:p>
            <a:pPr lvl="1"/>
            <a:r>
              <a:rPr lang="en-US" dirty="0" smtClean="0"/>
              <a:t>1% FMAP increase for states that expand preventive coverage for traditional eligible beneficiaries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990600" y="304800"/>
            <a:ext cx="7315200" cy="609600"/>
          </a:xfrm>
        </p:spPr>
        <p:txBody>
          <a:bodyPr>
            <a:noAutofit/>
          </a:bodyPr>
          <a:lstStyle/>
          <a:p>
            <a:r>
              <a:rPr lang="en-US" sz="4000" dirty="0" smtClean="0"/>
              <a:t>Clinical Preventive Services</a:t>
            </a:r>
          </a:p>
        </p:txBody>
      </p:sp>
      <p:sp>
        <p:nvSpPr>
          <p:cNvPr id="131075" name="Rectangle 3"/>
          <p:cNvSpPr>
            <a:spLocks noGrp="1" noChangeArrowheads="1"/>
          </p:cNvSpPr>
          <p:nvPr>
            <p:ph type="body" idx="1"/>
          </p:nvPr>
        </p:nvSpPr>
        <p:spPr>
          <a:xfrm>
            <a:off x="533400" y="1447800"/>
            <a:ext cx="8001000" cy="4953000"/>
          </a:xfrm>
        </p:spPr>
        <p:txBody>
          <a:bodyPr>
            <a:normAutofit/>
          </a:bodyPr>
          <a:lstStyle/>
          <a:p>
            <a:r>
              <a:rPr lang="en-US" dirty="0" smtClean="0"/>
              <a:t>No cost-sharing for Medicare-covered preventive services that are USPSTF A or B recommended</a:t>
            </a:r>
          </a:p>
          <a:p>
            <a:pPr lvl="1"/>
            <a:r>
              <a:rPr lang="en-US" dirty="0" smtClean="0"/>
              <a:t>Authorizes Medicare coverage of comprehensive health plan and risk assessment and waives deductible and coinsurance for personalized prevention planning. </a:t>
            </a:r>
          </a:p>
          <a:p>
            <a:pPr lvl="1"/>
            <a:r>
              <a:rPr lang="en-US" dirty="0" smtClean="0"/>
              <a:t>Authorizes the Secretary to modify Medicare coverage of preventive services based on USPSTF recommendations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rrowheads="1"/>
          </p:cNvSpPr>
          <p:nvPr>
            <p:ph type="title" idx="4294967295"/>
          </p:nvPr>
        </p:nvSpPr>
        <p:spPr>
          <a:xfrm>
            <a:off x="533400" y="76200"/>
            <a:ext cx="8077200" cy="1143000"/>
          </a:xfrm>
        </p:spPr>
        <p:txBody>
          <a:bodyPr anchor="ctr"/>
          <a:lstStyle/>
          <a:p>
            <a:pPr eaLnBrk="1" hangingPunct="1"/>
            <a:r>
              <a:rPr lang="en-US" sz="4000" dirty="0" smtClean="0"/>
              <a:t>What are Grandfathered Plans? </a:t>
            </a:r>
          </a:p>
        </p:txBody>
      </p:sp>
      <p:graphicFrame>
        <p:nvGraphicFramePr>
          <p:cNvPr id="77867" name="Group 43"/>
          <p:cNvGraphicFramePr>
            <a:graphicFrameLocks noGrp="1"/>
          </p:cNvGraphicFramePr>
          <p:nvPr/>
        </p:nvGraphicFramePr>
        <p:xfrm>
          <a:off x="381000" y="1371600"/>
          <a:ext cx="8534400" cy="5105401"/>
        </p:xfrm>
        <a:graphic>
          <a:graphicData uri="http://schemas.openxmlformats.org/drawingml/2006/table">
            <a:tbl>
              <a:tblPr/>
              <a:tblGrid>
                <a:gridCol w="4155603"/>
                <a:gridCol w="4378797"/>
              </a:tblGrid>
              <a:tr h="482600">
                <a:tc gridSpan="2">
                  <a:txBody>
                    <a:bodyPr/>
                    <a:lstStyle/>
                    <a:p>
                      <a:pPr marL="0" marR="0" lvl="0" indent="0" algn="ctr" defTabSz="914400" rtl="0" eaLnBrk="1" fontAlgn="base" latinLnBrk="0" hangingPunct="1">
                        <a:lnSpc>
                          <a:spcPct val="100000"/>
                        </a:lnSpc>
                        <a:spcBef>
                          <a:spcPct val="30000"/>
                        </a:spcBef>
                        <a:spcAft>
                          <a:spcPct val="0"/>
                        </a:spcAft>
                        <a:buClr>
                          <a:srgbClr val="B2B2B2"/>
                        </a:buClr>
                        <a:buSzTx/>
                        <a:buFontTx/>
                        <a:buNone/>
                        <a:tabLst/>
                      </a:pPr>
                      <a:r>
                        <a:rPr kumimoji="0" lang="en-US" sz="2400" b="1" i="0" u="none" strike="noStrike" cap="none" normalizeH="0" baseline="0" dirty="0" smtClean="0">
                          <a:ln>
                            <a:noFill/>
                          </a:ln>
                          <a:solidFill>
                            <a:schemeClr val="tx1"/>
                          </a:solidFill>
                          <a:effectLst/>
                          <a:latin typeface="Arial" charset="0"/>
                        </a:rPr>
                        <a:t>GRANDFATHERED PLANS </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4FAB4"/>
                    </a:solidFill>
                  </a:tcPr>
                </a:tc>
                <a:tc hMerge="1">
                  <a:txBody>
                    <a:bodyPr/>
                    <a:lstStyle/>
                    <a:p>
                      <a:endParaRPr lang="en-US"/>
                    </a:p>
                  </a:txBody>
                  <a:tcPr/>
                </a:tc>
              </a:tr>
              <a:tr h="768350">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1" i="0" u="none" strike="noStrike" cap="none" normalizeH="0" baseline="0" dirty="0" smtClean="0">
                          <a:ln>
                            <a:noFill/>
                          </a:ln>
                          <a:solidFill>
                            <a:schemeClr val="tx1"/>
                          </a:solidFill>
                          <a:effectLst/>
                          <a:latin typeface="Arial" charset="0"/>
                        </a:rPr>
                        <a:t>GRANDFATHERED PLANS MUST IMPLEMENT CERTAIN IMMEDIATE CHANGES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1" i="0" u="none" strike="noStrike" cap="none" normalizeH="0" baseline="0" smtClean="0">
                          <a:ln>
                            <a:noFill/>
                          </a:ln>
                          <a:solidFill>
                            <a:schemeClr val="tx2"/>
                          </a:solidFill>
                          <a:effectLst/>
                          <a:latin typeface="Arial" charset="0"/>
                        </a:rPr>
                        <a:t>PLANS ARE NOT REQUIRED TO INCLUDE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163">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No lifetime limits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Preventive benefits without cost sharing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1"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No rescissions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Essential benefits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Includes coverage for adult children up to 26</a:t>
                      </a:r>
                      <a:endParaRPr kumimoji="0" lang="en-US" sz="1400" b="1" i="0" u="none" strike="noStrike" cap="none" normalizeH="0" baseline="0" smtClean="0">
                        <a:ln>
                          <a:noFill/>
                        </a:ln>
                        <a:solidFill>
                          <a:schemeClr val="tx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Limits on cost sharing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8350">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No denials of coverage for children with pre-existing conditions effective 2010; all others effective 2014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Other patient and consumer protections applicable to new plans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4325">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Waiting periods – 90 day limit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Prohibition on health status discrimination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4325">
                <a:tc>
                  <a:txBody>
                    <a:bodyPr/>
                    <a:lstStyle/>
                    <a:p>
                      <a:pPr marL="0" marR="0" lvl="0" indent="0" algn="l" defTabSz="914400" rtl="0" eaLnBrk="1" fontAlgn="base" latinLnBrk="0" hangingPunct="1">
                        <a:lnSpc>
                          <a:spcPct val="8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Uniform explanation of coverage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Coverage for approved clinical trials</a:t>
                      </a:r>
                      <a:endParaRPr kumimoji="0" lang="en-US" sz="1400" b="0" i="0" u="none" strike="noStrike" cap="none" normalizeH="0" baseline="0" smtClean="0">
                        <a:ln>
                          <a:noFill/>
                        </a:ln>
                        <a:solidFill>
                          <a:schemeClr val="tx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3700">
                <a:tc>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Medical loss ratio and rebates</a:t>
                      </a:r>
                      <a:endParaRPr kumimoji="0" lang="en-US" sz="1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400" b="0"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597A0"/>
                    </a:solidFill>
                  </a:tcPr>
                </a:tc>
              </a:tr>
              <a:tr h="679450">
                <a:tc gridSpan="2">
                  <a:txBody>
                    <a:bodyPr/>
                    <a:lstStyle/>
                    <a:p>
                      <a:pPr marL="0" marR="0" lvl="0" indent="0" algn="l" defTabSz="914400" rtl="0" eaLnBrk="1" fontAlgn="base" latinLnBrk="0" hangingPunct="1">
                        <a:lnSpc>
                          <a:spcPct val="100000"/>
                        </a:lnSpc>
                        <a:spcBef>
                          <a:spcPct val="30000"/>
                        </a:spcBef>
                        <a:spcAft>
                          <a:spcPct val="0"/>
                        </a:spcAft>
                        <a:buClr>
                          <a:srgbClr val="B2B2B2"/>
                        </a:buClr>
                        <a:buSzTx/>
                        <a:buFontTx/>
                        <a:buNone/>
                        <a:tabLst/>
                      </a:pPr>
                      <a:r>
                        <a:rPr kumimoji="0" lang="en-US" sz="1200" b="1" i="0" u="none" strike="noStrike" cap="none" normalizeH="0" baseline="0" smtClean="0">
                          <a:ln>
                            <a:noFill/>
                          </a:ln>
                          <a:solidFill>
                            <a:schemeClr val="tx1"/>
                          </a:solidFill>
                          <a:effectLst/>
                          <a:latin typeface="Arial" charset="0"/>
                        </a:rPr>
                        <a:t>Significant changes in eligibility, benefits and coverage, premiums and cost sharing result in the loss of grandfathering status under federal rules. 50% reduction in grandfathered plans estimated  by 2012</a:t>
                      </a: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D6FEC"/>
                    </a:solidFill>
                  </a:tcPr>
                </a:tc>
                <a:tc hMerge="1">
                  <a:txBody>
                    <a:bodyPr/>
                    <a:lstStyle/>
                    <a:p>
                      <a:endParaRPr lang="en-US"/>
                    </a:p>
                  </a:txBody>
                  <a:tcPr/>
                </a:tc>
              </a:tr>
              <a:tr h="234950">
                <a:tc gridSpan="2">
                  <a:txBody>
                    <a:bodyPr/>
                    <a:lstStyle/>
                    <a:p>
                      <a:pPr marL="0" marR="0" lvl="0" indent="0" algn="l" defTabSz="914400" rtl="0" eaLnBrk="1" fontAlgn="base" latinLnBrk="0" hangingPunct="1">
                        <a:lnSpc>
                          <a:spcPct val="100000"/>
                        </a:lnSpc>
                        <a:spcBef>
                          <a:spcPct val="0"/>
                        </a:spcBef>
                        <a:spcAft>
                          <a:spcPct val="0"/>
                        </a:spcAft>
                        <a:buClr>
                          <a:srgbClr val="B2B2B2"/>
                        </a:buClr>
                        <a:buSzTx/>
                        <a:buFontTx/>
                        <a:buNone/>
                        <a:tabLst/>
                      </a:pPr>
                      <a:endParaRPr kumimoji="0" lang="en-US" sz="9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rrowheads="1"/>
          </p:cNvSpPr>
          <p:nvPr>
            <p:ph type="title" idx="4294967295"/>
          </p:nvPr>
        </p:nvSpPr>
        <p:spPr>
          <a:xfrm>
            <a:off x="1066800" y="152400"/>
            <a:ext cx="7315200" cy="1143000"/>
          </a:xfrm>
        </p:spPr>
        <p:txBody>
          <a:bodyPr anchor="ctr"/>
          <a:lstStyle/>
          <a:p>
            <a:pPr eaLnBrk="1" hangingPunct="1"/>
            <a:r>
              <a:rPr lang="en-US" sz="4000" dirty="0" smtClean="0"/>
              <a:t>Medicaid </a:t>
            </a:r>
            <a:endParaRPr lang="en-US" sz="4000" dirty="0" smtClean="0"/>
          </a:p>
        </p:txBody>
      </p:sp>
      <p:sp>
        <p:nvSpPr>
          <p:cNvPr id="212995" name="Rectangle 3"/>
          <p:cNvSpPr>
            <a:spLocks noGrp="1" noChangeArrowheads="1"/>
          </p:cNvSpPr>
          <p:nvPr>
            <p:ph type="body" idx="4294967295"/>
          </p:nvPr>
        </p:nvSpPr>
        <p:spPr>
          <a:xfrm>
            <a:off x="533400" y="1798637"/>
            <a:ext cx="8169275" cy="4525963"/>
          </a:xfrm>
        </p:spPr>
        <p:txBody>
          <a:bodyPr/>
          <a:lstStyle/>
          <a:p>
            <a:pPr>
              <a:lnSpc>
                <a:spcPct val="90000"/>
              </a:lnSpc>
            </a:pPr>
            <a:r>
              <a:rPr lang="en-US" sz="2400" dirty="0" smtClean="0"/>
              <a:t>Benchmark coverage for newly eligible adults, including preventive services designated by Secretary ; 1% FMAP increase for preventive services for traditional eligible persons</a:t>
            </a:r>
          </a:p>
          <a:p>
            <a:pPr>
              <a:lnSpc>
                <a:spcPct val="90000"/>
              </a:lnSpc>
            </a:pPr>
            <a:r>
              <a:rPr lang="en-US" sz="2400" dirty="0" smtClean="0"/>
              <a:t>Medicaid payment increase for primary physician services to 100% of Medicare payment rates; 100% FMAP for state payment increment  for 1</a:t>
            </a:r>
            <a:r>
              <a:rPr lang="en-US" sz="2400" baseline="30000" dirty="0" smtClean="0"/>
              <a:t>st</a:t>
            </a:r>
            <a:r>
              <a:rPr lang="en-US" sz="2400" dirty="0" smtClean="0"/>
              <a:t> 2 years</a:t>
            </a:r>
          </a:p>
          <a:p>
            <a:pPr lvl="1">
              <a:lnSpc>
                <a:spcPct val="90000"/>
              </a:lnSpc>
            </a:pPr>
            <a:r>
              <a:rPr lang="en-US" sz="2000" dirty="0" smtClean="0"/>
              <a:t>Increases immunization administration fee to Medicare levels for two years 2013 and 2014</a:t>
            </a:r>
          </a:p>
          <a:p>
            <a:pPr>
              <a:lnSpc>
                <a:spcPct val="90000"/>
              </a:lnSpc>
            </a:pPr>
            <a:r>
              <a:rPr lang="en-US" sz="2400" dirty="0" smtClean="0">
                <a:solidFill>
                  <a:srgbClr val="FF0000"/>
                </a:solidFill>
              </a:rPr>
              <a:t>Makes a considerable number of Americans eligible for Medicaid benefits by increasing not only the income but the gender and family position eligibility criteria</a:t>
            </a:r>
            <a:r>
              <a:rPr lang="en-US" sz="2400" dirty="0" smtClean="0"/>
              <a:t>.</a:t>
            </a:r>
          </a:p>
          <a:p>
            <a:pPr>
              <a:lnSpc>
                <a:spcPct val="90000"/>
              </a:lnSpc>
            </a:pPr>
            <a:endParaRPr lang="en-US"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rrowheads="1"/>
          </p:cNvSpPr>
          <p:nvPr>
            <p:ph type="title" idx="4294967295"/>
          </p:nvPr>
        </p:nvSpPr>
        <p:spPr/>
        <p:txBody>
          <a:bodyPr anchor="ctr"/>
          <a:lstStyle/>
          <a:p>
            <a:pPr eaLnBrk="1" hangingPunct="1"/>
            <a:r>
              <a:rPr lang="en-US" sz="4000" dirty="0" smtClean="0"/>
              <a:t>Prevention and Public Health</a:t>
            </a:r>
          </a:p>
        </p:txBody>
      </p:sp>
      <p:sp>
        <p:nvSpPr>
          <p:cNvPr id="217091" name="Rectangle 3"/>
          <p:cNvSpPr>
            <a:spLocks noGrp="1" noChangeArrowheads="1"/>
          </p:cNvSpPr>
          <p:nvPr>
            <p:ph type="body" idx="4294967295"/>
          </p:nvPr>
        </p:nvSpPr>
        <p:spPr>
          <a:xfrm>
            <a:off x="533400" y="1371600"/>
            <a:ext cx="8153400" cy="5029200"/>
          </a:xfrm>
        </p:spPr>
        <p:txBody>
          <a:bodyPr>
            <a:normAutofit lnSpcReduction="10000"/>
          </a:bodyPr>
          <a:lstStyle/>
          <a:p>
            <a:r>
              <a:rPr lang="en-US" dirty="0" smtClean="0"/>
              <a:t>Trust fund</a:t>
            </a:r>
          </a:p>
          <a:p>
            <a:pPr lvl="1"/>
            <a:r>
              <a:rPr lang="en-US" dirty="0" smtClean="0"/>
              <a:t>Appropriation of $15 billion over 10 years ($2 billion a year beginning in FY 2015), $500 million in FY 10; $750 million in FY 11</a:t>
            </a:r>
          </a:p>
          <a:p>
            <a:pPr lvl="1"/>
            <a:r>
              <a:rPr lang="en-US" dirty="0" smtClean="0"/>
              <a:t>Determined by Secretary, reviewed by Congressional appropriations committees</a:t>
            </a:r>
          </a:p>
          <a:p>
            <a:r>
              <a:rPr lang="en-US" dirty="0" smtClean="0"/>
              <a:t>Any program authorized by the Public Health Service Act</a:t>
            </a:r>
          </a:p>
          <a:p>
            <a:r>
              <a:rPr lang="en-US" dirty="0" smtClean="0">
                <a:solidFill>
                  <a:srgbClr val="FF0000"/>
                </a:solidFill>
              </a:rPr>
              <a:t>House provided for a $100 M increase for the Section 317 program out of this fund for next year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rrowheads="1"/>
          </p:cNvSpPr>
          <p:nvPr>
            <p:ph type="title" idx="4294967295"/>
          </p:nvPr>
        </p:nvSpPr>
        <p:spPr/>
        <p:txBody>
          <a:bodyPr anchor="ctr">
            <a:noAutofit/>
          </a:bodyPr>
          <a:lstStyle/>
          <a:p>
            <a:pPr eaLnBrk="1" hangingPunct="1"/>
            <a:r>
              <a:rPr lang="en-US" sz="4000" dirty="0" smtClean="0"/>
              <a:t>Immunization Program and Medicare Immunizations</a:t>
            </a:r>
          </a:p>
        </p:txBody>
      </p:sp>
      <p:sp>
        <p:nvSpPr>
          <p:cNvPr id="273411" name="Rectangle 3"/>
          <p:cNvSpPr>
            <a:spLocks noGrp="1" noChangeArrowheads="1"/>
          </p:cNvSpPr>
          <p:nvPr>
            <p:ph type="body" idx="4294967295"/>
          </p:nvPr>
        </p:nvSpPr>
        <p:spPr>
          <a:xfrm>
            <a:off x="533400" y="1676400"/>
            <a:ext cx="8382000" cy="4572000"/>
          </a:xfrm>
        </p:spPr>
        <p:txBody>
          <a:bodyPr>
            <a:normAutofit lnSpcReduction="10000"/>
          </a:bodyPr>
          <a:lstStyle/>
          <a:p>
            <a:pPr>
              <a:lnSpc>
                <a:spcPct val="90000"/>
              </a:lnSpc>
            </a:pPr>
            <a:r>
              <a:rPr lang="en-US" dirty="0" smtClean="0"/>
              <a:t>State authority to use the federal contract for adult vaccines – </a:t>
            </a:r>
            <a:r>
              <a:rPr lang="en-US" dirty="0" smtClean="0">
                <a:solidFill>
                  <a:srgbClr val="FF0000"/>
                </a:solidFill>
              </a:rPr>
              <a:t>impact?</a:t>
            </a:r>
          </a:p>
          <a:p>
            <a:pPr>
              <a:lnSpc>
                <a:spcPct val="90000"/>
              </a:lnSpc>
            </a:pPr>
            <a:r>
              <a:rPr lang="en-US" dirty="0" smtClean="0"/>
              <a:t>Section 317 demonstration program to improve immunization coverage authorized in concert with the Task Force on Community Preventive Services</a:t>
            </a:r>
          </a:p>
          <a:p>
            <a:pPr>
              <a:lnSpc>
                <a:spcPct val="90000"/>
              </a:lnSpc>
            </a:pPr>
            <a:r>
              <a:rPr lang="en-US" dirty="0" smtClean="0"/>
              <a:t>Reauthorization of Section 317</a:t>
            </a:r>
          </a:p>
          <a:p>
            <a:pPr>
              <a:lnSpc>
                <a:spcPct val="90000"/>
              </a:lnSpc>
            </a:pPr>
            <a:r>
              <a:rPr lang="en-US" dirty="0" smtClean="0"/>
              <a:t>GAO study of Medicare beneficiary access to vaccine (due June 2011)</a:t>
            </a:r>
          </a:p>
          <a:p>
            <a:pPr lvl="1">
              <a:lnSpc>
                <a:spcPct val="90000"/>
              </a:lnSpc>
            </a:pPr>
            <a:r>
              <a:rPr lang="en-US" dirty="0" smtClean="0"/>
              <a:t>Move Part D to Part 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rrowheads="1"/>
          </p:cNvSpPr>
          <p:nvPr>
            <p:ph type="title" idx="4294967295"/>
          </p:nvPr>
        </p:nvSpPr>
        <p:spPr>
          <a:xfrm>
            <a:off x="914400" y="228600"/>
            <a:ext cx="7315200" cy="1143000"/>
          </a:xfrm>
        </p:spPr>
        <p:txBody>
          <a:bodyPr anchor="ctr">
            <a:normAutofit/>
          </a:bodyPr>
          <a:lstStyle/>
          <a:p>
            <a:pPr eaLnBrk="1" hangingPunct="1"/>
            <a:r>
              <a:rPr lang="en-US" sz="4000" dirty="0" smtClean="0"/>
              <a:t>Implications &amp; Priorities</a:t>
            </a:r>
          </a:p>
        </p:txBody>
      </p:sp>
      <p:sp>
        <p:nvSpPr>
          <p:cNvPr id="275459" name="Rectangle 3"/>
          <p:cNvSpPr>
            <a:spLocks noGrp="1" noChangeArrowheads="1"/>
          </p:cNvSpPr>
          <p:nvPr>
            <p:ph type="body" idx="4294967295"/>
          </p:nvPr>
        </p:nvSpPr>
        <p:spPr>
          <a:xfrm>
            <a:off x="609600" y="1600200"/>
            <a:ext cx="8305800" cy="4343400"/>
          </a:xfrm>
        </p:spPr>
        <p:txBody>
          <a:bodyPr/>
          <a:lstStyle/>
          <a:p>
            <a:pPr>
              <a:lnSpc>
                <a:spcPct val="90000"/>
              </a:lnSpc>
            </a:pPr>
            <a:r>
              <a:rPr lang="en-US" sz="2400" dirty="0" smtClean="0"/>
              <a:t>Near-universal coverage but ~24 million remain uninsured</a:t>
            </a:r>
          </a:p>
          <a:p>
            <a:pPr>
              <a:lnSpc>
                <a:spcPct val="90000"/>
              </a:lnSpc>
            </a:pPr>
            <a:r>
              <a:rPr lang="en-US" sz="2400" dirty="0" smtClean="0"/>
              <a:t>Access for newly insured</a:t>
            </a:r>
          </a:p>
          <a:p>
            <a:pPr lvl="1">
              <a:lnSpc>
                <a:spcPct val="90000"/>
              </a:lnSpc>
            </a:pPr>
            <a:r>
              <a:rPr lang="en-US" sz="2000" dirty="0" smtClean="0"/>
              <a:t>Disproportionately lower income and residents of medically underserved communities</a:t>
            </a:r>
          </a:p>
          <a:p>
            <a:pPr>
              <a:lnSpc>
                <a:spcPct val="90000"/>
              </a:lnSpc>
            </a:pPr>
            <a:r>
              <a:rPr lang="en-US" sz="2400" dirty="0" smtClean="0"/>
              <a:t>Potential for lag time in health plan implementation of updated ACIP recommendations </a:t>
            </a:r>
          </a:p>
          <a:p>
            <a:pPr>
              <a:lnSpc>
                <a:spcPct val="90000"/>
              </a:lnSpc>
            </a:pPr>
            <a:r>
              <a:rPr lang="en-US" sz="2400" dirty="0" smtClean="0"/>
              <a:t>How do health plans implement new coverage once added?</a:t>
            </a:r>
          </a:p>
          <a:p>
            <a:pPr lvl="1">
              <a:lnSpc>
                <a:spcPct val="90000"/>
              </a:lnSpc>
            </a:pPr>
            <a:r>
              <a:rPr lang="en-US" sz="2000" dirty="0" smtClean="0"/>
              <a:t>Provider payment for vaccines and administration</a:t>
            </a:r>
          </a:p>
          <a:p>
            <a:pPr>
              <a:lnSpc>
                <a:spcPct val="90000"/>
              </a:lnSpc>
            </a:pPr>
            <a:r>
              <a:rPr lang="en-US" sz="2400" dirty="0" smtClean="0"/>
              <a:t>Continuing Medicare B/D challenge</a:t>
            </a:r>
          </a:p>
          <a:p>
            <a:pPr>
              <a:lnSpc>
                <a:spcPct val="90000"/>
              </a:lnSpc>
            </a:pPr>
            <a:r>
              <a:rPr lang="en-US" sz="2400" dirty="0" smtClean="0"/>
              <a:t>Medicaid preventive coverage for traditionally eligible persons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rrowheads="1"/>
          </p:cNvSpPr>
          <p:nvPr>
            <p:ph type="title" idx="4294967295"/>
          </p:nvPr>
        </p:nvSpPr>
        <p:spPr>
          <a:xfrm>
            <a:off x="990600" y="304800"/>
            <a:ext cx="7315200" cy="1143000"/>
          </a:xfrm>
        </p:spPr>
        <p:txBody>
          <a:bodyPr anchor="ctr">
            <a:normAutofit/>
          </a:bodyPr>
          <a:lstStyle/>
          <a:p>
            <a:pPr eaLnBrk="1" hangingPunct="1"/>
            <a:r>
              <a:rPr lang="en-US" sz="4000" dirty="0" smtClean="0"/>
              <a:t>Implications &amp; Priorities</a:t>
            </a:r>
          </a:p>
        </p:txBody>
      </p:sp>
      <p:sp>
        <p:nvSpPr>
          <p:cNvPr id="275459" name="Rectangle 3"/>
          <p:cNvSpPr>
            <a:spLocks noGrp="1" noChangeArrowheads="1"/>
          </p:cNvSpPr>
          <p:nvPr>
            <p:ph type="body" idx="4294967295"/>
          </p:nvPr>
        </p:nvSpPr>
        <p:spPr>
          <a:xfrm>
            <a:off x="457200" y="1828800"/>
            <a:ext cx="8458200" cy="4572000"/>
          </a:xfrm>
        </p:spPr>
        <p:txBody>
          <a:bodyPr/>
          <a:lstStyle/>
          <a:p>
            <a:pPr>
              <a:lnSpc>
                <a:spcPct val="90000"/>
              </a:lnSpc>
            </a:pPr>
            <a:r>
              <a:rPr lang="en-US" sz="2400" dirty="0" smtClean="0"/>
              <a:t>Changing nature of community efforts in light of near-universal coverage</a:t>
            </a:r>
          </a:p>
          <a:p>
            <a:pPr>
              <a:lnSpc>
                <a:spcPct val="90000"/>
              </a:lnSpc>
            </a:pPr>
            <a:r>
              <a:rPr lang="en-US" sz="2400" dirty="0" smtClean="0"/>
              <a:t>Building immunization into pilots and demonstrations</a:t>
            </a:r>
          </a:p>
          <a:p>
            <a:pPr>
              <a:lnSpc>
                <a:spcPct val="90000"/>
              </a:lnSpc>
            </a:pPr>
            <a:r>
              <a:rPr lang="en-US" sz="2400" dirty="0" smtClean="0"/>
              <a:t>Health plan quality performance measures</a:t>
            </a:r>
          </a:p>
          <a:p>
            <a:pPr>
              <a:lnSpc>
                <a:spcPct val="90000"/>
              </a:lnSpc>
            </a:pPr>
            <a:r>
              <a:rPr lang="en-US" sz="2400" dirty="0" smtClean="0"/>
              <a:t>The changing nature of community prevention and public health organization, financing, and operations with near-universal coverage</a:t>
            </a:r>
          </a:p>
          <a:p>
            <a:pPr lvl="1">
              <a:lnSpc>
                <a:spcPct val="90000"/>
              </a:lnSpc>
            </a:pPr>
            <a:r>
              <a:rPr lang="en-US" sz="2000" dirty="0" smtClean="0"/>
              <a:t>Third party billing</a:t>
            </a:r>
          </a:p>
          <a:p>
            <a:pPr>
              <a:lnSpc>
                <a:spcPct val="90000"/>
              </a:lnSpc>
            </a:pPr>
            <a:r>
              <a:rPr lang="en-US" sz="2400" dirty="0" smtClean="0"/>
              <a:t>Promoting public confidence in vaccine safety remains a central challenge; </a:t>
            </a:r>
          </a:p>
          <a:p>
            <a:pPr lvl="1">
              <a:lnSpc>
                <a:spcPct val="90000"/>
              </a:lnSpc>
            </a:pPr>
            <a:r>
              <a:rPr lang="en-US" sz="2000" dirty="0" smtClean="0"/>
              <a:t>Coverage reforms along with health care system reforms to promote prevention should be part of an overall strategy to promote immunization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000" dirty="0" smtClean="0"/>
          </a:p>
          <a:p>
            <a:pPr algn="ctr">
              <a:buNone/>
            </a:pPr>
            <a:r>
              <a:rPr lang="en-US" sz="4800" dirty="0" smtClean="0"/>
              <a:t>Summary of the Second National Immunization Congress</a:t>
            </a:r>
            <a:endParaRPr lang="en-US" sz="4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normAutofit/>
          </a:bodyPr>
          <a:lstStyle/>
          <a:p>
            <a:r>
              <a:rPr lang="en-US" sz="4000" dirty="0"/>
              <a:t>2007 Immunization Congress</a:t>
            </a:r>
          </a:p>
        </p:txBody>
      </p:sp>
      <p:sp>
        <p:nvSpPr>
          <p:cNvPr id="176131" name="Rectangle 3"/>
          <p:cNvSpPr>
            <a:spLocks noGrp="1" noChangeArrowheads="1"/>
          </p:cNvSpPr>
          <p:nvPr>
            <p:ph type="body" idx="1"/>
          </p:nvPr>
        </p:nvSpPr>
        <p:spPr/>
        <p:txBody>
          <a:bodyPr>
            <a:normAutofit/>
          </a:bodyPr>
          <a:lstStyle/>
          <a:p>
            <a:r>
              <a:rPr lang="en-US" sz="2600" dirty="0"/>
              <a:t>February of 2007, co sponsored by AMA and AAP </a:t>
            </a:r>
          </a:p>
          <a:p>
            <a:r>
              <a:rPr lang="en-US" sz="2600" dirty="0"/>
              <a:t>Engaged leaders in both adult and pediatric immunization to encourage participation from diverse stakeholders</a:t>
            </a:r>
          </a:p>
          <a:p>
            <a:r>
              <a:rPr lang="en-US" sz="2600" dirty="0"/>
              <a:t>Addressed financing, access and infrastructure barriers</a:t>
            </a:r>
          </a:p>
          <a:p>
            <a:r>
              <a:rPr lang="en-US" sz="2600" dirty="0"/>
              <a:t>Spurred at least five studies on the challenges associated with the purchase, administration and reimbursement of vaccines, as well as NVAC pediatric financing recommendations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r>
              <a:rPr lang="en-US" sz="4000" dirty="0"/>
              <a:t>2010 Immunization Congress</a:t>
            </a:r>
          </a:p>
        </p:txBody>
      </p:sp>
      <p:sp>
        <p:nvSpPr>
          <p:cNvPr id="185347" name="Rectangle 3"/>
          <p:cNvSpPr>
            <a:spLocks noGrp="1" noChangeArrowheads="1"/>
          </p:cNvSpPr>
          <p:nvPr>
            <p:ph type="body" idx="1"/>
          </p:nvPr>
        </p:nvSpPr>
        <p:spPr/>
        <p:txBody>
          <a:bodyPr/>
          <a:lstStyle/>
          <a:p>
            <a:r>
              <a:rPr lang="en-US" sz="2600" dirty="0"/>
              <a:t>Approximately 85 participants, representing vaccine manufacturers, providers, pharmacy, public health and payers.</a:t>
            </a:r>
          </a:p>
          <a:p>
            <a:r>
              <a:rPr lang="en-US" sz="2600" dirty="0"/>
              <a:t>Co-Sponsored by AMA, AAP and ASTHO</a:t>
            </a:r>
          </a:p>
          <a:p>
            <a:r>
              <a:rPr lang="en-US" sz="2600" dirty="0"/>
              <a:t>Encouraged discussion, networking and feedback, particularly with changes impending from implementation of PPACA</a:t>
            </a:r>
          </a:p>
          <a:p>
            <a:r>
              <a:rPr lang="en-US" sz="2600" dirty="0"/>
              <a:t>Agenda focused on public and private financing, with additional focus on adult infrastructure challenges and continued adolescent gaps. </a:t>
            </a:r>
          </a:p>
          <a:p>
            <a:endParaRPr lang="en-US" sz="2400" dirty="0"/>
          </a:p>
          <a:p>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Grp="1" noChangeArrowheads="1"/>
          </p:cNvSpPr>
          <p:nvPr>
            <p:ph type="title"/>
          </p:nvPr>
        </p:nvSpPr>
        <p:spPr/>
        <p:txBody>
          <a:bodyPr/>
          <a:lstStyle/>
          <a:p>
            <a:r>
              <a:rPr lang="en-US" sz="3200" dirty="0"/>
              <a:t>Immunization Congress Goals:</a:t>
            </a:r>
            <a:br>
              <a:rPr lang="en-US" sz="3200" dirty="0"/>
            </a:br>
            <a:r>
              <a:rPr lang="en-US" sz="3200" dirty="0" smtClean="0"/>
              <a:t>2007</a:t>
            </a:r>
            <a:r>
              <a:rPr lang="en-US" sz="3200" dirty="0"/>
              <a:t>		 			2010</a:t>
            </a:r>
          </a:p>
        </p:txBody>
      </p:sp>
      <p:sp>
        <p:nvSpPr>
          <p:cNvPr id="182277" name="Rectangle 5"/>
          <p:cNvSpPr>
            <a:spLocks noGrp="1" noChangeArrowheads="1"/>
          </p:cNvSpPr>
          <p:nvPr>
            <p:ph type="body" sz="half" idx="1"/>
          </p:nvPr>
        </p:nvSpPr>
        <p:spPr/>
        <p:txBody>
          <a:bodyPr>
            <a:noAutofit/>
          </a:bodyPr>
          <a:lstStyle/>
          <a:p>
            <a:pPr>
              <a:lnSpc>
                <a:spcPct val="90000"/>
              </a:lnSpc>
            </a:pPr>
            <a:r>
              <a:rPr lang="en-US" sz="2200" dirty="0"/>
              <a:t>Understand the issues facing all vaccine providers in the United States </a:t>
            </a:r>
          </a:p>
          <a:p>
            <a:pPr>
              <a:lnSpc>
                <a:spcPct val="90000"/>
              </a:lnSpc>
            </a:pPr>
            <a:r>
              <a:rPr lang="en-US" sz="2200" dirty="0"/>
              <a:t>Receive input from multiple sources</a:t>
            </a:r>
          </a:p>
          <a:p>
            <a:pPr>
              <a:lnSpc>
                <a:spcPct val="90000"/>
              </a:lnSpc>
            </a:pPr>
            <a:r>
              <a:rPr lang="en-US" sz="2200" dirty="0"/>
              <a:t>For adult stakeholders – learn from the pediatric model to improve adult coverage</a:t>
            </a:r>
          </a:p>
          <a:p>
            <a:pPr>
              <a:lnSpc>
                <a:spcPct val="90000"/>
              </a:lnSpc>
            </a:pPr>
            <a:r>
              <a:rPr lang="en-US" sz="2200" dirty="0"/>
              <a:t>For pediatric stakeholders, act before rates drop!</a:t>
            </a:r>
          </a:p>
          <a:p>
            <a:pPr>
              <a:lnSpc>
                <a:spcPct val="90000"/>
              </a:lnSpc>
            </a:pPr>
            <a:r>
              <a:rPr lang="en-US" sz="2200" dirty="0"/>
              <a:t>Facilitate public and private </a:t>
            </a:r>
            <a:r>
              <a:rPr lang="en-US" sz="2200" dirty="0" smtClean="0"/>
              <a:t>cooperation</a:t>
            </a:r>
            <a:endParaRPr lang="en-US" sz="2200" dirty="0"/>
          </a:p>
        </p:txBody>
      </p:sp>
      <p:sp>
        <p:nvSpPr>
          <p:cNvPr id="182278" name="Rectangle 6"/>
          <p:cNvSpPr>
            <a:spLocks noGrp="1" noChangeArrowheads="1"/>
          </p:cNvSpPr>
          <p:nvPr>
            <p:ph type="body" sz="half" idx="2"/>
          </p:nvPr>
        </p:nvSpPr>
        <p:spPr/>
        <p:txBody>
          <a:bodyPr>
            <a:noAutofit/>
          </a:bodyPr>
          <a:lstStyle/>
          <a:p>
            <a:pPr>
              <a:lnSpc>
                <a:spcPct val="90000"/>
              </a:lnSpc>
            </a:pPr>
            <a:r>
              <a:rPr lang="en-US" sz="2200" dirty="0"/>
              <a:t>Explore implementation options for NVAC, AAP, IDSA and AMA vaccine financing recommendations.</a:t>
            </a:r>
          </a:p>
          <a:p>
            <a:pPr>
              <a:lnSpc>
                <a:spcPct val="90000"/>
              </a:lnSpc>
            </a:pPr>
            <a:r>
              <a:rPr lang="en-US" sz="2200" dirty="0"/>
              <a:t>Identify non-financial barriers (e.g., infrastructure) to adult and adolescent immunizations</a:t>
            </a:r>
          </a:p>
          <a:p>
            <a:pPr>
              <a:lnSpc>
                <a:spcPct val="90000"/>
              </a:lnSpc>
            </a:pPr>
            <a:r>
              <a:rPr lang="en-US" sz="2200" dirty="0"/>
              <a:t>Highlight lessons learned from pediatrics to apply to the adolescent and adult worlds</a:t>
            </a:r>
          </a:p>
          <a:p>
            <a:pPr>
              <a:lnSpc>
                <a:spcPct val="90000"/>
              </a:lnSpc>
            </a:pPr>
            <a:r>
              <a:rPr lang="en-US" sz="2200" dirty="0"/>
              <a:t>Develop an action plan to maximize the opportunities created from health care reform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82277">
                                            <p:txEl>
                                              <p:pRg st="0" end="0"/>
                                            </p:txEl>
                                          </p:spTgt>
                                        </p:tgtEl>
                                        <p:attrNameLst>
                                          <p:attrName>style.visibility</p:attrName>
                                        </p:attrNameLst>
                                      </p:cBhvr>
                                      <p:to>
                                        <p:strVal val="visible"/>
                                      </p:to>
                                    </p:set>
                                    <p:animEffect transition="in" filter="blinds(horizontal)">
                                      <p:cBhvr>
                                        <p:cTn id="7" dur="500"/>
                                        <p:tgtEl>
                                          <p:spTgt spid="18227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2277">
                                            <p:txEl>
                                              <p:pRg st="1" end="1"/>
                                            </p:txEl>
                                          </p:spTgt>
                                        </p:tgtEl>
                                        <p:attrNameLst>
                                          <p:attrName>style.visibility</p:attrName>
                                        </p:attrNameLst>
                                      </p:cBhvr>
                                      <p:to>
                                        <p:strVal val="visible"/>
                                      </p:to>
                                    </p:set>
                                    <p:animEffect transition="in" filter="blinds(horizontal)">
                                      <p:cBhvr>
                                        <p:cTn id="10" dur="500"/>
                                        <p:tgtEl>
                                          <p:spTgt spid="18227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82277">
                                            <p:txEl>
                                              <p:pRg st="2" end="2"/>
                                            </p:txEl>
                                          </p:spTgt>
                                        </p:tgtEl>
                                        <p:attrNameLst>
                                          <p:attrName>style.visibility</p:attrName>
                                        </p:attrNameLst>
                                      </p:cBhvr>
                                      <p:to>
                                        <p:strVal val="visible"/>
                                      </p:to>
                                    </p:set>
                                    <p:animEffect transition="in" filter="blinds(horizontal)">
                                      <p:cBhvr>
                                        <p:cTn id="13" dur="500"/>
                                        <p:tgtEl>
                                          <p:spTgt spid="18227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2277">
                                            <p:txEl>
                                              <p:pRg st="3" end="3"/>
                                            </p:txEl>
                                          </p:spTgt>
                                        </p:tgtEl>
                                        <p:attrNameLst>
                                          <p:attrName>style.visibility</p:attrName>
                                        </p:attrNameLst>
                                      </p:cBhvr>
                                      <p:to>
                                        <p:strVal val="visible"/>
                                      </p:to>
                                    </p:set>
                                    <p:animEffect transition="in" filter="blinds(horizontal)">
                                      <p:cBhvr>
                                        <p:cTn id="16" dur="500"/>
                                        <p:tgtEl>
                                          <p:spTgt spid="182277">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82277">
                                            <p:txEl>
                                              <p:pRg st="4" end="4"/>
                                            </p:txEl>
                                          </p:spTgt>
                                        </p:tgtEl>
                                        <p:attrNameLst>
                                          <p:attrName>style.visibility</p:attrName>
                                        </p:attrNameLst>
                                      </p:cBhvr>
                                      <p:to>
                                        <p:strVal val="visible"/>
                                      </p:to>
                                    </p:set>
                                    <p:animEffect transition="in" filter="blinds(horizontal)">
                                      <p:cBhvr>
                                        <p:cTn id="19" dur="500"/>
                                        <p:tgtEl>
                                          <p:spTgt spid="18227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82278"/>
                                        </p:tgtEl>
                                        <p:attrNameLst>
                                          <p:attrName>style.visibility</p:attrName>
                                        </p:attrNameLst>
                                      </p:cBhvr>
                                      <p:to>
                                        <p:strVal val="visible"/>
                                      </p:to>
                                    </p:set>
                                    <p:animEffect transition="in" filter="blinds(horizontal)">
                                      <p:cBhvr>
                                        <p:cTn id="24" dur="500"/>
                                        <p:tgtEl>
                                          <p:spTgt spid="182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build="p"/>
      <p:bldP spid="1822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Theme Identification</a:t>
            </a:r>
            <a:endParaRPr lang="en-US" sz="4000" dirty="0"/>
          </a:p>
        </p:txBody>
      </p:sp>
      <p:sp>
        <p:nvSpPr>
          <p:cNvPr id="3" name="Content Placeholder 2"/>
          <p:cNvSpPr>
            <a:spLocks noGrp="1"/>
          </p:cNvSpPr>
          <p:nvPr>
            <p:ph idx="1"/>
          </p:nvPr>
        </p:nvSpPr>
        <p:spPr/>
        <p:txBody>
          <a:bodyPr/>
          <a:lstStyle/>
          <a:p>
            <a:endParaRPr lang="en-US" dirty="0"/>
          </a:p>
          <a:p>
            <a:r>
              <a:rPr lang="en-US" dirty="0"/>
              <a:t>Consensus </a:t>
            </a:r>
            <a:r>
              <a:rPr lang="en-US" dirty="0" smtClean="0"/>
              <a:t>driven</a:t>
            </a:r>
            <a:endParaRPr lang="en-US" dirty="0"/>
          </a:p>
          <a:p>
            <a:r>
              <a:rPr lang="en-US" dirty="0"/>
              <a:t>Focusing on 2-3 themes from each </a:t>
            </a:r>
            <a:r>
              <a:rPr lang="en-US" dirty="0" smtClean="0"/>
              <a:t>session</a:t>
            </a:r>
            <a:endParaRPr lang="en-US" dirty="0"/>
          </a:p>
          <a:p>
            <a:r>
              <a:rPr lang="en-US" dirty="0"/>
              <a:t>Action </a:t>
            </a:r>
            <a:r>
              <a:rPr lang="en-US" dirty="0" smtClean="0"/>
              <a:t>oriented</a:t>
            </a:r>
            <a:endParaRPr lang="en-US" dirty="0"/>
          </a:p>
          <a:p>
            <a:r>
              <a:rPr lang="en-US" dirty="0"/>
              <a:t>Dynamic</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noAutofit/>
          </a:bodyPr>
          <a:lstStyle/>
          <a:p>
            <a:r>
              <a:rPr lang="en-US" sz="4000" dirty="0"/>
              <a:t>Preliminary Theme Identification: Private Financing</a:t>
            </a:r>
          </a:p>
        </p:txBody>
      </p:sp>
      <p:sp>
        <p:nvSpPr>
          <p:cNvPr id="192515" name="Rectangle 3"/>
          <p:cNvSpPr>
            <a:spLocks noGrp="1" noChangeArrowheads="1"/>
          </p:cNvSpPr>
          <p:nvPr>
            <p:ph type="body" idx="1"/>
          </p:nvPr>
        </p:nvSpPr>
        <p:spPr/>
        <p:txBody>
          <a:bodyPr>
            <a:normAutofit/>
          </a:bodyPr>
          <a:lstStyle/>
          <a:p>
            <a:pPr>
              <a:lnSpc>
                <a:spcPct val="90000"/>
              </a:lnSpc>
            </a:pPr>
            <a:r>
              <a:rPr lang="en-US" sz="2400" dirty="0"/>
              <a:t>Creating sound reimbursement methodology- are percentages really the way to go? </a:t>
            </a:r>
          </a:p>
          <a:p>
            <a:pPr>
              <a:lnSpc>
                <a:spcPct val="90000"/>
              </a:lnSpc>
            </a:pPr>
            <a:r>
              <a:rPr lang="en-US" sz="2400" dirty="0"/>
              <a:t>What other data is needed? </a:t>
            </a:r>
          </a:p>
          <a:p>
            <a:pPr>
              <a:lnSpc>
                <a:spcPct val="90000"/>
              </a:lnSpc>
            </a:pPr>
            <a:r>
              <a:rPr lang="en-US" sz="2400" dirty="0"/>
              <a:t>Cost as a barrier to entry for adult providers </a:t>
            </a:r>
          </a:p>
          <a:p>
            <a:pPr>
              <a:lnSpc>
                <a:spcPct val="90000"/>
              </a:lnSpc>
            </a:pPr>
            <a:r>
              <a:rPr lang="en-US" sz="2400" dirty="0"/>
              <a:t>Cost as barrier to introduction of new vaccines in pediatric practices </a:t>
            </a:r>
          </a:p>
          <a:p>
            <a:pPr>
              <a:lnSpc>
                <a:spcPct val="90000"/>
              </a:lnSpc>
            </a:pPr>
            <a:r>
              <a:rPr lang="en-US" sz="2400" dirty="0"/>
              <a:t>Payment for increased time spent counseling patients or compensating for a change of mind/loss of that vaccine </a:t>
            </a:r>
          </a:p>
          <a:p>
            <a:pPr>
              <a:lnSpc>
                <a:spcPct val="90000"/>
              </a:lnSpc>
            </a:pPr>
            <a:r>
              <a:rPr lang="en-US" sz="2400" dirty="0"/>
              <a:t>Access ensured by health system reform is not the same adequate payment- how do we ensure payment for both cost of vaccines and vaccine administration is adequate? </a:t>
            </a:r>
          </a:p>
          <a:p>
            <a:pPr>
              <a:lnSpc>
                <a:spcPct val="90000"/>
              </a:lnSpc>
            </a:pPr>
            <a:r>
              <a:rPr lang="en-US" sz="2400" dirty="0"/>
              <a:t>Education of new combination vaccine codes in </a:t>
            </a:r>
            <a:r>
              <a:rPr lang="en-US" sz="2400" dirty="0" smtClean="0"/>
              <a:t>2011</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noAutofit/>
          </a:bodyPr>
          <a:lstStyle/>
          <a:p>
            <a:r>
              <a:rPr lang="en-US" sz="4000" dirty="0"/>
              <a:t>Preliminary Theme Identification: Public Financing </a:t>
            </a:r>
          </a:p>
        </p:txBody>
      </p:sp>
      <p:sp>
        <p:nvSpPr>
          <p:cNvPr id="195587" name="Rectangle 3"/>
          <p:cNvSpPr>
            <a:spLocks noGrp="1" noChangeArrowheads="1"/>
          </p:cNvSpPr>
          <p:nvPr>
            <p:ph type="body" idx="1"/>
          </p:nvPr>
        </p:nvSpPr>
        <p:spPr/>
        <p:txBody>
          <a:bodyPr>
            <a:normAutofit lnSpcReduction="10000"/>
          </a:bodyPr>
          <a:lstStyle/>
          <a:p>
            <a:r>
              <a:rPr lang="en-US" dirty="0"/>
              <a:t>Improving Medicaid vaccination reimbursement rates to incentivize states to include preventive services coverage for non-elderly beneficiaries</a:t>
            </a:r>
          </a:p>
          <a:p>
            <a:r>
              <a:rPr lang="en-US" dirty="0"/>
              <a:t>Financing stream specifically for adult vaccines, perhaps similar to VFC</a:t>
            </a:r>
          </a:p>
          <a:p>
            <a:pPr lvl="1"/>
            <a:r>
              <a:rPr lang="en-US" dirty="0"/>
              <a:t>Some concern over unintended consequences especially with ACA in place?</a:t>
            </a:r>
          </a:p>
          <a:p>
            <a:r>
              <a:rPr lang="en-US" dirty="0"/>
              <a:t>Vaccine counseling codes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noAutofit/>
          </a:bodyPr>
          <a:lstStyle/>
          <a:p>
            <a:r>
              <a:rPr lang="en-US" sz="4000" dirty="0"/>
              <a:t>Preliminary Theme Identification: Adult Infrastructure</a:t>
            </a:r>
          </a:p>
        </p:txBody>
      </p:sp>
      <p:sp>
        <p:nvSpPr>
          <p:cNvPr id="193539" name="Rectangle 3"/>
          <p:cNvSpPr>
            <a:spLocks noGrp="1" noChangeArrowheads="1"/>
          </p:cNvSpPr>
          <p:nvPr>
            <p:ph type="body" idx="1"/>
          </p:nvPr>
        </p:nvSpPr>
        <p:spPr/>
        <p:txBody>
          <a:bodyPr>
            <a:normAutofit/>
          </a:bodyPr>
          <a:lstStyle/>
          <a:p>
            <a:r>
              <a:rPr lang="en-US" sz="2600" dirty="0"/>
              <a:t>Part B </a:t>
            </a:r>
            <a:r>
              <a:rPr lang="en-US" sz="2600" dirty="0" err="1"/>
              <a:t>vs</a:t>
            </a:r>
            <a:r>
              <a:rPr lang="en-US" sz="2600" dirty="0"/>
              <a:t> Part D </a:t>
            </a:r>
          </a:p>
          <a:p>
            <a:r>
              <a:rPr lang="en-US" sz="2600" dirty="0"/>
              <a:t>VFC/underinsured for adults </a:t>
            </a:r>
          </a:p>
          <a:p>
            <a:r>
              <a:rPr lang="en-US" sz="2600" dirty="0"/>
              <a:t>HIT for adults/registries </a:t>
            </a:r>
          </a:p>
          <a:p>
            <a:r>
              <a:rPr lang="en-US" sz="2600" dirty="0"/>
              <a:t>Sufficient venues/providers of adult vaccine </a:t>
            </a:r>
          </a:p>
          <a:p>
            <a:r>
              <a:rPr lang="en-US" sz="2600" dirty="0"/>
              <a:t>Increasing adult patient education and demand for vaccines </a:t>
            </a:r>
          </a:p>
          <a:p>
            <a:r>
              <a:rPr lang="en-US" sz="2600" dirty="0"/>
              <a:t>Motivating and educating private sector adult providers </a:t>
            </a:r>
          </a:p>
          <a:p>
            <a:r>
              <a:rPr lang="en-US" sz="2600" dirty="0"/>
              <a:t>Engaging the public health system to take on adult immunization as a priority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noAutofit/>
          </a:bodyPr>
          <a:lstStyle/>
          <a:p>
            <a:r>
              <a:rPr lang="en-US" sz="4000" dirty="0"/>
              <a:t>Preliminary Theme Identification: The Adolescent Gap</a:t>
            </a:r>
          </a:p>
        </p:txBody>
      </p:sp>
      <p:sp>
        <p:nvSpPr>
          <p:cNvPr id="194563" name="Rectangle 3"/>
          <p:cNvSpPr>
            <a:spLocks noGrp="1" noChangeArrowheads="1"/>
          </p:cNvSpPr>
          <p:nvPr>
            <p:ph type="body" idx="1"/>
          </p:nvPr>
        </p:nvSpPr>
        <p:spPr/>
        <p:txBody>
          <a:bodyPr>
            <a:normAutofit lnSpcReduction="10000"/>
          </a:bodyPr>
          <a:lstStyle/>
          <a:p>
            <a:r>
              <a:rPr lang="en-US" dirty="0"/>
              <a:t>School located vaccination venues (including billing and reimbursement) </a:t>
            </a:r>
          </a:p>
          <a:p>
            <a:r>
              <a:rPr lang="en-US" dirty="0"/>
              <a:t>Other community located vaccination venues </a:t>
            </a:r>
          </a:p>
          <a:p>
            <a:r>
              <a:rPr lang="en-US" dirty="0"/>
              <a:t>Improving missed opportunities and awareness at the provider office </a:t>
            </a:r>
          </a:p>
          <a:p>
            <a:r>
              <a:rPr lang="en-US" dirty="0"/>
              <a:t>Alternative models for encouraging adolescent preventive care </a:t>
            </a:r>
          </a:p>
          <a:p>
            <a:r>
              <a:rPr lang="en-US" dirty="0"/>
              <a:t>Increasing demand by raising awareness among teens and their parents/caregivers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4400" dirty="0" smtClean="0"/>
              <a:t>Questions?</a:t>
            </a:r>
          </a:p>
          <a:p>
            <a:pPr algn="ctr">
              <a:buNone/>
            </a:pPr>
            <a:endParaRPr lang="en-US" sz="4400" dirty="0"/>
          </a:p>
          <a:p>
            <a:pPr algn="ctr">
              <a:buNone/>
            </a:pPr>
            <a:r>
              <a:rPr lang="en-US" sz="4400" dirty="0" smtClean="0"/>
              <a:t>Thank You!</a:t>
            </a: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2582</Words>
  <Application>Microsoft Office PowerPoint</Application>
  <PresentationFormat>On-screen Show (4:3)</PresentationFormat>
  <Paragraphs>231</Paragraphs>
  <Slides>25</Slides>
  <Notes>12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Unintended Consequences: ACIP and Vaccine Recommendations in the Healthcare Reform Era</vt:lpstr>
      <vt:lpstr>Disclaimer…</vt:lpstr>
      <vt:lpstr>Slide 3</vt:lpstr>
      <vt:lpstr>Individual Coverage Required… </vt:lpstr>
      <vt:lpstr>Changes in Private Insurance (pre-2014) </vt:lpstr>
      <vt:lpstr>Changes in Private Insurance (2014) </vt:lpstr>
      <vt:lpstr>Self-Insured Group Health Benefit Plans (ERISA plans)</vt:lpstr>
      <vt:lpstr>Clinical Preventive Services</vt:lpstr>
      <vt:lpstr>Clinical Preventive Services</vt:lpstr>
      <vt:lpstr>What are Grandfathered Plans? </vt:lpstr>
      <vt:lpstr>Medicaid </vt:lpstr>
      <vt:lpstr>Prevention and Public Health</vt:lpstr>
      <vt:lpstr>Immunization Program and Medicare Immunizations</vt:lpstr>
      <vt:lpstr>Implications &amp; Priorities</vt:lpstr>
      <vt:lpstr>Implications &amp; Priorities</vt:lpstr>
      <vt:lpstr>Slide 16</vt:lpstr>
      <vt:lpstr>2007 Immunization Congress</vt:lpstr>
      <vt:lpstr>2010 Immunization Congress</vt:lpstr>
      <vt:lpstr>Immunization Congress Goals: 2007      2010</vt:lpstr>
      <vt:lpstr>Theme Identification</vt:lpstr>
      <vt:lpstr>Preliminary Theme Identification: Private Financing</vt:lpstr>
      <vt:lpstr>Preliminary Theme Identification: Public Financing </vt:lpstr>
      <vt:lpstr>Preliminary Theme Identification: Adult Infrastructure</vt:lpstr>
      <vt:lpstr>Preliminary Theme Identification: The Adolescent Gap</vt:lpstr>
      <vt:lpstr>Slide 25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Lpullen</dc:creator>
  <cp:lastModifiedBy>Lpullen</cp:lastModifiedBy>
  <cp:revision>12</cp:revision>
  <dcterms:created xsi:type="dcterms:W3CDTF">2011-01-18T00:22:35Z</dcterms:created>
  <dcterms:modified xsi:type="dcterms:W3CDTF">2011-01-18T02:17:11Z</dcterms:modified>
</cp:coreProperties>
</file>